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2" r:id="rId2"/>
    <p:sldId id="273" r:id="rId3"/>
    <p:sldId id="268" r:id="rId4"/>
    <p:sldId id="274" r:id="rId5"/>
    <p:sldId id="275" r:id="rId6"/>
    <p:sldId id="317" r:id="rId7"/>
    <p:sldId id="277" r:id="rId8"/>
    <p:sldId id="278" r:id="rId9"/>
    <p:sldId id="300" r:id="rId10"/>
    <p:sldId id="316" r:id="rId11"/>
    <p:sldId id="301" r:id="rId12"/>
    <p:sldId id="304" r:id="rId13"/>
    <p:sldId id="319" r:id="rId14"/>
    <p:sldId id="305" r:id="rId15"/>
    <p:sldId id="303" r:id="rId16"/>
    <p:sldId id="315" r:id="rId17"/>
    <p:sldId id="306" r:id="rId18"/>
    <p:sldId id="288" r:id="rId19"/>
    <p:sldId id="289" r:id="rId20"/>
    <p:sldId id="307" r:id="rId21"/>
    <p:sldId id="309" r:id="rId22"/>
    <p:sldId id="310" r:id="rId23"/>
    <p:sldId id="311" r:id="rId24"/>
    <p:sldId id="259" r:id="rId25"/>
    <p:sldId id="312" r:id="rId26"/>
    <p:sldId id="318" r:id="rId27"/>
    <p:sldId id="293" r:id="rId28"/>
    <p:sldId id="313" r:id="rId29"/>
    <p:sldId id="295" r:id="rId30"/>
    <p:sldId id="258" r:id="rId31"/>
    <p:sldId id="294" r:id="rId32"/>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996"/>
    <a:srgbClr val="5B5C65"/>
    <a:srgbClr val="4DC9EE"/>
    <a:srgbClr val="FFCC2E"/>
    <a:srgbClr val="66B361"/>
    <a:srgbClr val="FFFFFF"/>
    <a:srgbClr val="7FC67A"/>
    <a:srgbClr val="A1D884"/>
    <a:srgbClr val="0082B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28" autoAdjust="0"/>
  </p:normalViewPr>
  <p:slideViewPr>
    <p:cSldViewPr>
      <p:cViewPr>
        <p:scale>
          <a:sx n="106" d="100"/>
          <a:sy n="106" d="100"/>
        </p:scale>
        <p:origin x="-1764" y="-192"/>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notesViewPr>
    <p:cSldViewPr>
      <p:cViewPr varScale="1">
        <p:scale>
          <a:sx n="84" d="100"/>
          <a:sy n="84" d="100"/>
        </p:scale>
        <p:origin x="3138" y="96"/>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0151E92A-F4F8-4743-B0DB-039D9B5ECC19}" type="datetimeFigureOut">
              <a:rPr lang="en-US" smtClean="0"/>
              <a:t>9/18/2015</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8FE02D9C-E900-425C-877F-CD5EBD7038FE}" type="slidenum">
              <a:rPr lang="en-US" smtClean="0"/>
              <a:t>‹#›</a:t>
            </a:fld>
            <a:endParaRPr lang="en-US"/>
          </a:p>
        </p:txBody>
      </p:sp>
    </p:spTree>
    <p:extLst>
      <p:ext uri="{BB962C8B-B14F-4D97-AF65-F5344CB8AC3E}">
        <p14:creationId xmlns:p14="http://schemas.microsoft.com/office/powerpoint/2010/main" val="2952937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ip.duke.edu/webinar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B6DF0A10-E219-4415-B444-F16FD043A86A}" type="slidenum">
              <a:rPr lang="en-US"/>
              <a:pPr/>
              <a:t>1</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dirty="0" smtClean="0"/>
              <a:t>Welcome to Duke TIP.  We are glad you have joined us and hope</a:t>
            </a:r>
            <a:r>
              <a:rPr lang="en-US" baseline="0" dirty="0" smtClean="0"/>
              <a:t> this session provides you with new and helpful information. </a:t>
            </a:r>
          </a:p>
        </p:txBody>
      </p:sp>
    </p:spTree>
    <p:extLst>
      <p:ext uri="{BB962C8B-B14F-4D97-AF65-F5344CB8AC3E}">
        <p14:creationId xmlns:p14="http://schemas.microsoft.com/office/powerpoint/2010/main" val="86270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this is a challenging test but these students have excellent academic abilities.</a:t>
            </a:r>
            <a:r>
              <a:rPr lang="en-US" baseline="0" dirty="0" smtClean="0"/>
              <a:t>  The tests are  approximately </a:t>
            </a:r>
            <a:r>
              <a:rPr lang="en-US" dirty="0" smtClean="0"/>
              <a:t>4 hours long</a:t>
            </a:r>
            <a:r>
              <a:rPr lang="en-US" baseline="0" dirty="0" smtClean="0"/>
              <a:t> and they will </a:t>
            </a:r>
            <a:r>
              <a:rPr lang="en-US" dirty="0" smtClean="0"/>
              <a:t>likely be taking the test alongside  high-school juniors or seniors.</a:t>
            </a:r>
            <a:r>
              <a:rPr lang="en-US" baseline="0" dirty="0" smtClean="0"/>
              <a:t>  </a:t>
            </a:r>
            <a:r>
              <a:rPr lang="en-US" dirty="0" smtClean="0"/>
              <a:t> We don’t recommend one test over</a:t>
            </a:r>
            <a:r>
              <a:rPr lang="en-US" baseline="0" dirty="0" smtClean="0"/>
              <a:t> another, both are great tests.  We recommend choosing the test with the best date/time and location that works for you.  This slide shows some of the facts about each tests.  </a:t>
            </a:r>
            <a:endParaRPr lang="en-US" dirty="0"/>
          </a:p>
        </p:txBody>
      </p:sp>
      <p:sp>
        <p:nvSpPr>
          <p:cNvPr id="4" name="Slide Number Placeholder 3"/>
          <p:cNvSpPr>
            <a:spLocks noGrp="1"/>
          </p:cNvSpPr>
          <p:nvPr>
            <p:ph type="sldNum" sz="quarter" idx="10"/>
          </p:nvPr>
        </p:nvSpPr>
        <p:spPr/>
        <p:txBody>
          <a:bodyPr/>
          <a:lstStyle/>
          <a:p>
            <a:pPr>
              <a:defRPr/>
            </a:pPr>
            <a:fld id="{917E2FBA-6897-417F-BDFC-0870037A6393}" type="slidenum">
              <a:rPr lang="en-US" smtClean="0"/>
              <a:pPr>
                <a:defRPr/>
              </a:pPr>
              <a:t>10</a:t>
            </a:fld>
            <a:endParaRPr lang="en-US" dirty="0"/>
          </a:p>
        </p:txBody>
      </p:sp>
    </p:spTree>
    <p:extLst>
      <p:ext uri="{BB962C8B-B14F-4D97-AF65-F5344CB8AC3E}">
        <p14:creationId xmlns:p14="http://schemas.microsoft.com/office/powerpoint/2010/main" val="235211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smtClean="0"/>
              <a:t>Students receive two reports to interpret their scores: one from the testing agency that compares seventh grade cores to recent U.S. high</a:t>
            </a:r>
            <a:r>
              <a:rPr lang="en-US" baseline="0" dirty="0" smtClean="0"/>
              <a:t> school graduates; and a more detailed results summary, mailed in May, which allows families to understand how students performed relative to other 7</a:t>
            </a:r>
            <a:r>
              <a:rPr lang="en-US" dirty="0" smtClean="0"/>
              <a:t>th </a:t>
            </a:r>
            <a:r>
              <a:rPr lang="en-US" baseline="0" dirty="0" smtClean="0"/>
              <a:t>graders in the talent search. The TIP</a:t>
            </a:r>
            <a:r>
              <a:rPr lang="en-US" dirty="0" smtClean="0"/>
              <a:t> results summary,</a:t>
            </a:r>
            <a:r>
              <a:rPr lang="en-US" baseline="0" dirty="0" smtClean="0"/>
              <a:t> exclusive to TIP participants, also provides suggestions for further educational development based on their performance. </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8FE02D9C-E900-425C-877F-CD5EBD7038FE}" type="slidenum">
              <a:rPr lang="en-US" smtClean="0"/>
              <a:t>11</a:t>
            </a:fld>
            <a:endParaRPr lang="en-US"/>
          </a:p>
        </p:txBody>
      </p:sp>
    </p:spTree>
    <p:extLst>
      <p:ext uri="{BB962C8B-B14F-4D97-AF65-F5344CB8AC3E}">
        <p14:creationId xmlns:p14="http://schemas.microsoft.com/office/powerpoint/2010/main" val="908785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students who test will receive a participation</a:t>
            </a:r>
            <a:r>
              <a:rPr lang="en-US" baseline="0" dirty="0" smtClean="0"/>
              <a:t> certificate of merit.  Those who test by March and receive outstanding scores on the ACT or SAT will be honored at special recognition ceremonies held in states with the largest enrollment.  Students who qualify will receive a letter of invitation from Duke TIP and may RSVP online, if they plan to attend the ceremony.  Ceremonies are held the last three weeks in May and first week in June. </a:t>
            </a:r>
            <a:endParaRPr lang="en-US" dirty="0"/>
          </a:p>
        </p:txBody>
      </p:sp>
      <p:sp>
        <p:nvSpPr>
          <p:cNvPr id="4" name="Slide Number Placeholder 3"/>
          <p:cNvSpPr>
            <a:spLocks noGrp="1"/>
          </p:cNvSpPr>
          <p:nvPr>
            <p:ph type="sldNum" sz="quarter" idx="10"/>
          </p:nvPr>
        </p:nvSpPr>
        <p:spPr/>
        <p:txBody>
          <a:bodyPr/>
          <a:lstStyle/>
          <a:p>
            <a:fld id="{8FE02D9C-E900-425C-877F-CD5EBD7038FE}" type="slidenum">
              <a:rPr lang="en-US" smtClean="0"/>
              <a:t>12</a:t>
            </a:fld>
            <a:endParaRPr lang="en-US"/>
          </a:p>
        </p:txBody>
      </p:sp>
    </p:spTree>
    <p:extLst>
      <p:ext uri="{BB962C8B-B14F-4D97-AF65-F5344CB8AC3E}">
        <p14:creationId xmlns:p14="http://schemas.microsoft.com/office/powerpoint/2010/main" val="3468270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Duke TIP, students will receive special publications designed to help them learn about their potential,</a:t>
            </a:r>
            <a:r>
              <a:rPr lang="en-US" baseline="0" dirty="0" smtClean="0"/>
              <a:t> what other students are doing with their academic talent, plan for high school and college, and access resources to assist them in achieving their educational goals.  Students receive The </a:t>
            </a:r>
            <a:r>
              <a:rPr lang="en-US" i="1" baseline="0" dirty="0" smtClean="0"/>
              <a:t>Talent Search Experience </a:t>
            </a:r>
            <a:r>
              <a:rPr lang="en-US" baseline="0" dirty="0" smtClean="0"/>
              <a:t>in the 7</a:t>
            </a:r>
            <a:r>
              <a:rPr lang="en-US" dirty="0" smtClean="0"/>
              <a:t>th </a:t>
            </a:r>
            <a:r>
              <a:rPr lang="en-US" baseline="0" dirty="0" smtClean="0"/>
              <a:t>grade</a:t>
            </a:r>
            <a:r>
              <a:rPr lang="en-US" dirty="0" smtClean="0"/>
              <a:t> and the </a:t>
            </a:r>
            <a:r>
              <a:rPr lang="en-US" baseline="0" dirty="0" smtClean="0"/>
              <a:t>online </a:t>
            </a:r>
            <a:r>
              <a:rPr lang="en-US" i="1" baseline="0" dirty="0" err="1" smtClean="0"/>
              <a:t>eInsights</a:t>
            </a:r>
            <a:r>
              <a:rPr lang="en-US" baseline="0" dirty="0" smtClean="0"/>
              <a:t> newsletters twice a year through their 10</a:t>
            </a:r>
            <a:r>
              <a:rPr lang="en-US" dirty="0" smtClean="0"/>
              <a:t>th</a:t>
            </a:r>
            <a:r>
              <a:rPr lang="en-US" baseline="0" dirty="0" smtClean="0"/>
              <a:t> grade year. </a:t>
            </a:r>
            <a:endParaRPr lang="en-US" dirty="0"/>
          </a:p>
        </p:txBody>
      </p:sp>
      <p:sp>
        <p:nvSpPr>
          <p:cNvPr id="4" name="Slide Number Placeholder 3"/>
          <p:cNvSpPr>
            <a:spLocks noGrp="1"/>
          </p:cNvSpPr>
          <p:nvPr>
            <p:ph type="sldNum" sz="quarter" idx="10"/>
          </p:nvPr>
        </p:nvSpPr>
        <p:spPr/>
        <p:txBody>
          <a:bodyPr/>
          <a:lstStyle/>
          <a:p>
            <a:fld id="{8FE02D9C-E900-425C-877F-CD5EBD7038FE}" type="slidenum">
              <a:rPr lang="en-US" smtClean="0"/>
              <a:t>13</a:t>
            </a:fld>
            <a:endParaRPr lang="en-US"/>
          </a:p>
        </p:txBody>
      </p:sp>
    </p:spTree>
    <p:extLst>
      <p:ext uri="{BB962C8B-B14F-4D97-AF65-F5344CB8AC3E}">
        <p14:creationId xmlns:p14="http://schemas.microsoft.com/office/powerpoint/2010/main" val="102513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will receive either a hard copy or an online version when in the 10th and 11th grades.  This helpful guide provides current and appealing information about US colleges and universities,</a:t>
            </a:r>
            <a:r>
              <a:rPr lang="en-US" dirty="0" smtClean="0"/>
              <a:t> which will guide them in making informed choices for their career and college experience.</a:t>
            </a:r>
            <a:endParaRPr lang="en-US" dirty="0"/>
          </a:p>
        </p:txBody>
      </p:sp>
      <p:sp>
        <p:nvSpPr>
          <p:cNvPr id="4" name="Slide Number Placeholder 3"/>
          <p:cNvSpPr>
            <a:spLocks noGrp="1"/>
          </p:cNvSpPr>
          <p:nvPr>
            <p:ph type="sldNum" sz="quarter" idx="10"/>
          </p:nvPr>
        </p:nvSpPr>
        <p:spPr/>
        <p:txBody>
          <a:bodyPr/>
          <a:lstStyle/>
          <a:p>
            <a:fld id="{8FE02D9C-E900-425C-877F-CD5EBD7038FE}" type="slidenum">
              <a:rPr lang="en-US" smtClean="0"/>
              <a:t>14</a:t>
            </a:fld>
            <a:endParaRPr lang="en-US"/>
          </a:p>
        </p:txBody>
      </p:sp>
    </p:spTree>
    <p:extLst>
      <p:ext uri="{BB962C8B-B14F-4D97-AF65-F5344CB8AC3E}">
        <p14:creationId xmlns:p14="http://schemas.microsoft.com/office/powerpoint/2010/main" val="1305113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Digest of Gifted Research (DGR) is an online resource that provides parents of academically talented youth with conceptual, theoretical, and practical information</a:t>
            </a:r>
            <a:r>
              <a:rPr lang="en-US" baseline="0" dirty="0" smtClean="0"/>
              <a:t> about their children. These articles are carefully written to be both understandable and useful to families seeking advice on how best to educate gifted children. </a:t>
            </a:r>
          </a:p>
          <a:p>
            <a:r>
              <a:rPr lang="en-US" baseline="0" dirty="0" smtClean="0"/>
              <a:t>The Educational Opportunity Guide is an exclusive searchable online directory maintained by TIP that contains hundreds of listings for schools, summer programs, and academic competitions across the United States and abroad.</a:t>
            </a:r>
            <a:endParaRPr lang="en-US" dirty="0"/>
          </a:p>
        </p:txBody>
      </p:sp>
      <p:sp>
        <p:nvSpPr>
          <p:cNvPr id="4" name="Slide Number Placeholder 3"/>
          <p:cNvSpPr>
            <a:spLocks noGrp="1"/>
          </p:cNvSpPr>
          <p:nvPr>
            <p:ph type="sldNum" sz="quarter" idx="10"/>
          </p:nvPr>
        </p:nvSpPr>
        <p:spPr/>
        <p:txBody>
          <a:bodyPr/>
          <a:lstStyle/>
          <a:p>
            <a:fld id="{8FE02D9C-E900-425C-877F-CD5EBD7038FE}" type="slidenum">
              <a:rPr lang="en-US" smtClean="0"/>
              <a:t>15</a:t>
            </a:fld>
            <a:endParaRPr lang="en-US"/>
          </a:p>
        </p:txBody>
      </p:sp>
    </p:spTree>
    <p:extLst>
      <p:ext uri="{BB962C8B-B14F-4D97-AF65-F5344CB8AC3E}">
        <p14:creationId xmlns:p14="http://schemas.microsoft.com/office/powerpoint/2010/main" val="1330556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Talent Search</a:t>
            </a:r>
            <a:r>
              <a:rPr lang="en-US" baseline="0" dirty="0" smtClean="0"/>
              <a:t> participants can take advantage of discounts on our rigorous and engaging ACT and SAT prep courses through Princeton Review (available in 10-12 grades).</a:t>
            </a:r>
            <a:endParaRPr lang="en-US" dirty="0"/>
          </a:p>
        </p:txBody>
      </p:sp>
      <p:sp>
        <p:nvSpPr>
          <p:cNvPr id="4" name="Slide Number Placeholder 3"/>
          <p:cNvSpPr>
            <a:spLocks noGrp="1"/>
          </p:cNvSpPr>
          <p:nvPr>
            <p:ph type="sldNum" sz="quarter" idx="10"/>
          </p:nvPr>
        </p:nvSpPr>
        <p:spPr/>
        <p:txBody>
          <a:bodyPr/>
          <a:lstStyle/>
          <a:p>
            <a:fld id="{8FE02D9C-E900-425C-877F-CD5EBD7038FE}" type="slidenum">
              <a:rPr lang="en-US" smtClean="0"/>
              <a:t>16</a:t>
            </a:fld>
            <a:endParaRPr lang="en-US"/>
          </a:p>
        </p:txBody>
      </p:sp>
    </p:spTree>
    <p:extLst>
      <p:ext uri="{BB962C8B-B14F-4D97-AF65-F5344CB8AC3E}">
        <p14:creationId xmlns:p14="http://schemas.microsoft.com/office/powerpoint/2010/main" val="1560562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12" eaLnBrk="0" hangingPunct="0">
              <a:defRPr sz="1600">
                <a:solidFill>
                  <a:schemeClr val="tx1"/>
                </a:solidFill>
                <a:latin typeface="Arial" charset="0"/>
              </a:defRPr>
            </a:lvl1pPr>
            <a:lvl2pPr marL="745461" indent="-286715" defTabSz="935012" eaLnBrk="0" hangingPunct="0">
              <a:defRPr sz="1600">
                <a:solidFill>
                  <a:schemeClr val="tx1"/>
                </a:solidFill>
                <a:latin typeface="Arial" charset="0"/>
              </a:defRPr>
            </a:lvl2pPr>
            <a:lvl3pPr marL="1146863" indent="-229372" defTabSz="935012" eaLnBrk="0" hangingPunct="0">
              <a:defRPr sz="1600">
                <a:solidFill>
                  <a:schemeClr val="tx1"/>
                </a:solidFill>
                <a:latin typeface="Arial" charset="0"/>
              </a:defRPr>
            </a:lvl3pPr>
            <a:lvl4pPr marL="1605607" indent="-229372" defTabSz="935012" eaLnBrk="0" hangingPunct="0">
              <a:defRPr sz="1600">
                <a:solidFill>
                  <a:schemeClr val="tx1"/>
                </a:solidFill>
                <a:latin typeface="Arial" charset="0"/>
              </a:defRPr>
            </a:lvl4pPr>
            <a:lvl5pPr marL="2064353" indent="-229372" defTabSz="935012" eaLnBrk="0" hangingPunct="0">
              <a:defRPr sz="1600">
                <a:solidFill>
                  <a:schemeClr val="tx1"/>
                </a:solidFill>
                <a:latin typeface="Arial" charset="0"/>
              </a:defRPr>
            </a:lvl5pPr>
            <a:lvl6pPr marL="2523097" indent="-229372" defTabSz="935012" eaLnBrk="0" fontAlgn="base" hangingPunct="0">
              <a:spcBef>
                <a:spcPct val="0"/>
              </a:spcBef>
              <a:spcAft>
                <a:spcPct val="0"/>
              </a:spcAft>
              <a:defRPr sz="1600">
                <a:solidFill>
                  <a:schemeClr val="tx1"/>
                </a:solidFill>
                <a:latin typeface="Arial" charset="0"/>
              </a:defRPr>
            </a:lvl6pPr>
            <a:lvl7pPr marL="2981842" indent="-229372" defTabSz="935012" eaLnBrk="0" fontAlgn="base" hangingPunct="0">
              <a:spcBef>
                <a:spcPct val="0"/>
              </a:spcBef>
              <a:spcAft>
                <a:spcPct val="0"/>
              </a:spcAft>
              <a:defRPr sz="1600">
                <a:solidFill>
                  <a:schemeClr val="tx1"/>
                </a:solidFill>
                <a:latin typeface="Arial" charset="0"/>
              </a:defRPr>
            </a:lvl7pPr>
            <a:lvl8pPr marL="3440588" indent="-229372" defTabSz="935012" eaLnBrk="0" fontAlgn="base" hangingPunct="0">
              <a:spcBef>
                <a:spcPct val="0"/>
              </a:spcBef>
              <a:spcAft>
                <a:spcPct val="0"/>
              </a:spcAft>
              <a:defRPr sz="1600">
                <a:solidFill>
                  <a:schemeClr val="tx1"/>
                </a:solidFill>
                <a:latin typeface="Arial" charset="0"/>
              </a:defRPr>
            </a:lvl8pPr>
            <a:lvl9pPr marL="3899332" indent="-229372" defTabSz="935012" eaLnBrk="0" fontAlgn="base" hangingPunct="0">
              <a:spcBef>
                <a:spcPct val="0"/>
              </a:spcBef>
              <a:spcAft>
                <a:spcPct val="0"/>
              </a:spcAft>
              <a:defRPr sz="1600">
                <a:solidFill>
                  <a:schemeClr val="tx1"/>
                </a:solidFill>
                <a:latin typeface="Arial" charset="0"/>
              </a:defRPr>
            </a:lvl9pPr>
          </a:lstStyle>
          <a:p>
            <a:fld id="{A8161C77-0F10-416A-B2DD-033B9CF26C70}" type="slidenum">
              <a:rPr lang="en-US" sz="1200">
                <a:latin typeface="Times New Roman" pitchFamily="18" charset="0"/>
              </a:rPr>
              <a:pPr/>
              <a:t>17</a:t>
            </a:fld>
            <a:endParaRPr lang="en-US" sz="1200">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Enrolling</a:t>
            </a:r>
            <a:r>
              <a:rPr lang="en-US" b="1" baseline="0" dirty="0" smtClean="0"/>
              <a:t> online </a:t>
            </a:r>
            <a:r>
              <a:rPr lang="en-US" baseline="0" dirty="0" smtClean="0"/>
              <a:t>is easy and you will need a MasterCard or Visa credit card. Students enrolling online will immediately receive access to The Talent Search Experience, a practice test, and information about an acceptable form of ID to bring on the day of the test.  The enrollment fee is $75 and covers the registration fee and the cost of the test.  It is a one time fee to participate in the 7</a:t>
            </a:r>
            <a:r>
              <a:rPr lang="en-US" dirty="0" smtClean="0"/>
              <a:t>th</a:t>
            </a:r>
            <a:r>
              <a:rPr lang="en-US" baseline="0" dirty="0" smtClean="0"/>
              <a:t> Grade Talent Search program.  (Online enrollment is not an option for students requesting a non-Saturday test date or for students who have a physical or learning disability</a:t>
            </a:r>
            <a:r>
              <a:rPr lang="en-US" dirty="0"/>
              <a:t> </a:t>
            </a:r>
            <a:r>
              <a:rPr lang="en-US" dirty="0" smtClean="0"/>
              <a:t>that requires a testing accommodation.)</a:t>
            </a:r>
          </a:p>
          <a:p>
            <a:endParaRPr lang="en-US" baseline="0" dirty="0" smtClean="0"/>
          </a:p>
          <a:p>
            <a:r>
              <a:rPr lang="en-US" b="1" baseline="0" dirty="0" smtClean="0"/>
              <a:t>To enroll by mail</a:t>
            </a:r>
            <a:r>
              <a:rPr lang="en-US" baseline="0" dirty="0" smtClean="0"/>
              <a:t>, a student must complete a paper application (usually available through school GT coordinator), enclose a check or money order and mail to Duke TIP.  Within 5 weeks, students will receive a follow-up packet that includes: The Talent Search Experience, a practice test, and information about an acceptable ID to bring on the day of the test. </a:t>
            </a:r>
          </a:p>
          <a:p>
            <a:endParaRPr lang="en-US" dirty="0" smtClean="0"/>
          </a:p>
          <a:p>
            <a:r>
              <a:rPr lang="en-US" dirty="0" smtClean="0"/>
              <a:t>Visit </a:t>
            </a:r>
            <a:r>
              <a:rPr lang="en-US" dirty="0"/>
              <a:t>our website and plan to join us this </a:t>
            </a:r>
            <a:r>
              <a:rPr lang="en-US" dirty="0" smtClean="0"/>
              <a:t>year for a webinar to learn more about TIP and the enrollment process.  </a:t>
            </a:r>
            <a:r>
              <a:rPr lang="en-US" dirty="0" smtClean="0">
                <a:hlinkClick r:id="rId3"/>
              </a:rPr>
              <a:t>www.tip.duke.edu/webinars</a:t>
            </a:r>
            <a:r>
              <a:rPr lang="en-US" dirty="0" smtClean="0"/>
              <a:t> </a:t>
            </a:r>
          </a:p>
        </p:txBody>
      </p:sp>
    </p:spTree>
    <p:extLst>
      <p:ext uri="{BB962C8B-B14F-4D97-AF65-F5344CB8AC3E}">
        <p14:creationId xmlns:p14="http://schemas.microsoft.com/office/powerpoint/2010/main" val="2007860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smtClean="0"/>
              <a:t>Yes. We do have financial aid and it is available for students who can validate that they</a:t>
            </a:r>
            <a:r>
              <a:rPr lang="en-US" baseline="0" dirty="0" smtClean="0"/>
              <a:t> qualify for free or reduced lunch.  Duke TIP is very generous and supports many participants through our Fee Grant process.  The Coordinator’s Guide provides details about how to present this information when you complete your application. The reduced fee is $30 and required for enrollment. </a:t>
            </a:r>
            <a:endParaRPr lang="en-US" dirty="0" smtClean="0"/>
          </a:p>
          <a:p>
            <a:endParaRPr lang="en-US" dirty="0"/>
          </a:p>
        </p:txBody>
      </p:sp>
      <p:sp>
        <p:nvSpPr>
          <p:cNvPr id="4" name="Slide Number Placeholder 3"/>
          <p:cNvSpPr>
            <a:spLocks noGrp="1"/>
          </p:cNvSpPr>
          <p:nvPr>
            <p:ph type="sldNum" sz="quarter" idx="10"/>
          </p:nvPr>
        </p:nvSpPr>
        <p:spPr/>
        <p:txBody>
          <a:bodyPr/>
          <a:lstStyle/>
          <a:p>
            <a:fld id="{8FE02D9C-E900-425C-877F-CD5EBD7038FE}" type="slidenum">
              <a:rPr lang="en-US" smtClean="0"/>
              <a:t>18</a:t>
            </a:fld>
            <a:endParaRPr lang="en-US"/>
          </a:p>
        </p:txBody>
      </p:sp>
    </p:spTree>
    <p:extLst>
      <p:ext uri="{BB962C8B-B14F-4D97-AF65-F5344CB8AC3E}">
        <p14:creationId xmlns:p14="http://schemas.microsoft.com/office/powerpoint/2010/main" val="190954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pPr>
            <a:r>
              <a:rPr lang="en-US" sz="1100" dirty="0"/>
              <a:t>Another department within Duke TIP is Educational Programs.  The EP staff develop curriculum/materials and facilitate learning for many specialized and unique programs for talented youth.  Scholarships are available for those who meet the criteria and detailed information is available at the website.  Some programs require special qualifications as we will show you in the slides to follow.  Duke TIP Educational Programs seek to engage students beyond the regular classroom with new academic challenges and guide them in utilizing their aptitudes at higher levels of learning. </a:t>
            </a:r>
          </a:p>
          <a:p>
            <a:endParaRPr lang="en-US" sz="1100" dirty="0"/>
          </a:p>
        </p:txBody>
      </p:sp>
      <p:sp>
        <p:nvSpPr>
          <p:cNvPr id="4" name="Slide Number Placeholder 3"/>
          <p:cNvSpPr>
            <a:spLocks noGrp="1"/>
          </p:cNvSpPr>
          <p:nvPr>
            <p:ph type="sldNum" sz="quarter" idx="10"/>
          </p:nvPr>
        </p:nvSpPr>
        <p:spPr/>
        <p:txBody>
          <a:bodyPr/>
          <a:lstStyle/>
          <a:p>
            <a:pPr>
              <a:defRPr/>
            </a:pPr>
            <a:fld id="{917E2FBA-6897-417F-BDFC-0870037A6393}" type="slidenum">
              <a:rPr lang="en-US" smtClean="0"/>
              <a:pPr>
                <a:defRPr/>
              </a:pPr>
              <a:t>19</a:t>
            </a:fld>
            <a:endParaRPr lang="en-US" dirty="0"/>
          </a:p>
        </p:txBody>
      </p:sp>
    </p:spTree>
    <p:extLst>
      <p:ext uri="{BB962C8B-B14F-4D97-AF65-F5344CB8AC3E}">
        <p14:creationId xmlns:p14="http://schemas.microsoft.com/office/powerpoint/2010/main" val="251677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57719C89-61A1-41BD-82D5-E48CB5F3D9DF}" type="slidenum">
              <a:rPr lang="en-US"/>
              <a:pPr/>
              <a:t>2</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a:buSzPct val="80000"/>
              <a:buFont typeface="Wingdings" pitchFamily="2" charset="2"/>
              <a:buChar char=""/>
            </a:pPr>
            <a:r>
              <a:rPr lang="en-US" dirty="0" smtClean="0"/>
              <a:t> </a:t>
            </a:r>
            <a:r>
              <a:rPr lang="en-US" sz="1100" dirty="0">
                <a:latin typeface="Calibri" panose="020F0502020204030204" pitchFamily="34" charset="0"/>
                <a:cs typeface="Arial" panose="020B0604020202020204" pitchFamily="34" charset="0"/>
              </a:rPr>
              <a:t>Duke TIP is non-profit and operates under the direction of Duke University.  TIP stands for Talent Identification Program and is dedicated to the identification and support of academically gifted students.</a:t>
            </a:r>
          </a:p>
          <a:p>
            <a:pPr>
              <a:buSzPct val="80000"/>
              <a:buFont typeface="Wingdings" pitchFamily="2" charset="2"/>
              <a:buChar char=""/>
            </a:pPr>
            <a:r>
              <a:rPr lang="en-US" sz="1100" dirty="0">
                <a:latin typeface="Calibri" panose="020F0502020204030204" pitchFamily="34" charset="0"/>
                <a:cs typeface="Arial" panose="020B0604020202020204" pitchFamily="34" charset="0"/>
              </a:rPr>
              <a:t> Was founded in 1980, and more than 2.5 million students have participated. The structure of the program is to reach out and support gifted programs in schools, as well as, assist families in guiding their talented children. </a:t>
            </a:r>
          </a:p>
          <a:p>
            <a:pPr>
              <a:buSzPct val="80000"/>
              <a:buFont typeface="Wingdings" pitchFamily="2" charset="2"/>
              <a:buChar char=""/>
            </a:pPr>
            <a:r>
              <a:rPr lang="en-US" sz="1100" dirty="0">
                <a:latin typeface="Calibri" panose="020F0502020204030204" pitchFamily="34" charset="0"/>
                <a:cs typeface="Arial" panose="020B0604020202020204" pitchFamily="34" charset="0"/>
              </a:rPr>
              <a:t> Duke TIP offers a wide array of fulfilling educational opportunities and resources</a:t>
            </a:r>
          </a:p>
          <a:p>
            <a:pPr>
              <a:buSzPct val="80000"/>
              <a:buFont typeface="Wingdings" pitchFamily="2" charset="2"/>
              <a:buChar char=""/>
            </a:pPr>
            <a:r>
              <a:rPr lang="en-US" sz="1100" dirty="0">
                <a:latin typeface="Calibri" panose="020F0502020204030204" pitchFamily="34" charset="0"/>
                <a:cs typeface="Arial" panose="020B0604020202020204" pitchFamily="34" charset="0"/>
              </a:rPr>
              <a:t> Provides fulfilling and advanced learning opportunities</a:t>
            </a:r>
          </a:p>
          <a:p>
            <a:pPr>
              <a:buSzPct val="80000"/>
              <a:buFont typeface="Wingdings" pitchFamily="2" charset="2"/>
              <a:buChar char=""/>
            </a:pPr>
            <a:r>
              <a:rPr lang="en-US" sz="1100" dirty="0">
                <a:latin typeface="Calibri" panose="020F0502020204030204" pitchFamily="34" charset="0"/>
                <a:cs typeface="Arial" panose="020B0604020202020204" pitchFamily="34" charset="0"/>
              </a:rPr>
              <a:t> Offers learning tools, information, and resources to enhance the academic experience</a:t>
            </a:r>
          </a:p>
          <a:p>
            <a:pPr>
              <a:buSzPct val="80000"/>
              <a:buFont typeface="Wingdings" pitchFamily="2" charset="2"/>
              <a:buChar char=""/>
            </a:pPr>
            <a:endParaRPr lang="en-US" dirty="0"/>
          </a:p>
          <a:p>
            <a:endParaRPr lang="en-US" dirty="0"/>
          </a:p>
        </p:txBody>
      </p:sp>
    </p:spTree>
    <p:extLst>
      <p:ext uri="{BB962C8B-B14F-4D97-AF65-F5344CB8AC3E}">
        <p14:creationId xmlns:p14="http://schemas.microsoft.com/office/powerpoint/2010/main" val="4005315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buFont typeface="Arial"/>
              <a:buNone/>
              <a:defRPr/>
            </a:pPr>
            <a:r>
              <a:rPr lang="en-US" kern="1200" dirty="0" smtClean="0">
                <a:solidFill>
                  <a:schemeClr val="tx1"/>
                </a:solidFill>
                <a:latin typeface="+mn-lt"/>
                <a:ea typeface="+mn-ea"/>
                <a:cs typeface="+mn-cs"/>
              </a:rPr>
              <a:t>Scholar Weekends are held on the following campuses: </a:t>
            </a:r>
          </a:p>
          <a:p>
            <a:pPr lvl="1" eaLnBrk="1" hangingPunct="1">
              <a:buFont typeface="Arial"/>
              <a:buChar char="•"/>
              <a:defRPr/>
            </a:pPr>
            <a:r>
              <a:rPr lang="en-US" kern="1200" dirty="0" smtClean="0">
                <a:solidFill>
                  <a:schemeClr val="tx1"/>
                </a:solidFill>
                <a:latin typeface="+mn-lt"/>
                <a:ea typeface="+mn-ea"/>
                <a:cs typeface="+mn-cs"/>
              </a:rPr>
              <a:t>Duke University – Durham, NC </a:t>
            </a:r>
          </a:p>
          <a:p>
            <a:pPr lvl="1" eaLnBrk="1" hangingPunct="1">
              <a:buFont typeface="Arial"/>
              <a:buChar char="•"/>
              <a:defRPr/>
            </a:pPr>
            <a:r>
              <a:rPr lang="en-US" kern="1200" dirty="0" smtClean="0">
                <a:solidFill>
                  <a:schemeClr val="tx1"/>
                </a:solidFill>
                <a:latin typeface="+mn-lt"/>
                <a:ea typeface="+mn-ea"/>
                <a:cs typeface="+mn-cs"/>
              </a:rPr>
              <a:t>New College of Florida – Sarasota, FL</a:t>
            </a:r>
          </a:p>
          <a:p>
            <a:pPr lvl="1" eaLnBrk="1" hangingPunct="1">
              <a:buFont typeface="Arial"/>
              <a:buChar char="•"/>
              <a:defRPr/>
            </a:pPr>
            <a:r>
              <a:rPr lang="en-US" kern="1200" dirty="0" smtClean="0">
                <a:solidFill>
                  <a:schemeClr val="tx1"/>
                </a:solidFill>
                <a:latin typeface="+mn-lt"/>
                <a:ea typeface="+mn-ea"/>
                <a:cs typeface="+mn-cs"/>
              </a:rPr>
              <a:t>University of Kansas – Lawrence, KS </a:t>
            </a:r>
          </a:p>
          <a:p>
            <a:pPr lvl="1" eaLnBrk="1" hangingPunct="1">
              <a:buFont typeface="Arial"/>
              <a:buChar char="•"/>
              <a:defRPr/>
            </a:pPr>
            <a:r>
              <a:rPr lang="en-US" kern="1200" dirty="0" smtClean="0">
                <a:solidFill>
                  <a:schemeClr val="tx1"/>
                </a:solidFill>
                <a:latin typeface="+mn-lt"/>
                <a:ea typeface="+mn-ea"/>
                <a:cs typeface="+mn-cs"/>
              </a:rPr>
              <a:t>University of Houston – Houston, TX </a:t>
            </a:r>
          </a:p>
          <a:p>
            <a:pPr lvl="1" eaLnBrk="1" hangingPunct="1">
              <a:buFont typeface="Arial"/>
              <a:buChar char="•"/>
              <a:defRPr/>
            </a:pPr>
            <a:r>
              <a:rPr lang="en-US" kern="1200" dirty="0" smtClean="0">
                <a:solidFill>
                  <a:schemeClr val="tx1"/>
                </a:solidFill>
                <a:latin typeface="+mn-lt"/>
                <a:ea typeface="+mn-ea"/>
                <a:cs typeface="+mn-cs"/>
              </a:rPr>
              <a:t>University of South Carolina – Columbia, SC</a:t>
            </a:r>
          </a:p>
          <a:p>
            <a:pPr lvl="1" eaLnBrk="1" hangingPunct="1">
              <a:buFont typeface="Arial"/>
              <a:buChar char="•"/>
              <a:defRPr/>
            </a:pPr>
            <a:r>
              <a:rPr lang="en-US" kern="1200" dirty="0" smtClean="0">
                <a:solidFill>
                  <a:schemeClr val="tx1"/>
                </a:solidFill>
                <a:latin typeface="+mn-lt"/>
                <a:ea typeface="+mn-ea"/>
                <a:cs typeface="+mn-cs"/>
              </a:rPr>
              <a:t>University of Georgia – Atlanta, GA </a:t>
            </a:r>
          </a:p>
          <a:p>
            <a:endParaRPr lang="en-US" dirty="0" smtClean="0"/>
          </a:p>
          <a:p>
            <a:r>
              <a:rPr lang="en-US" dirty="0" smtClean="0"/>
              <a:t>Need based scholarships</a:t>
            </a:r>
            <a:r>
              <a:rPr lang="en-US" baseline="0" dirty="0" smtClean="0"/>
              <a:t> are available for those who qualify.</a:t>
            </a:r>
            <a:endParaRPr lang="en-US" dirty="0"/>
          </a:p>
        </p:txBody>
      </p:sp>
      <p:sp>
        <p:nvSpPr>
          <p:cNvPr id="4" name="Slide Number Placeholder 3"/>
          <p:cNvSpPr>
            <a:spLocks noGrp="1"/>
          </p:cNvSpPr>
          <p:nvPr>
            <p:ph type="sldNum" sz="quarter" idx="10"/>
          </p:nvPr>
        </p:nvSpPr>
        <p:spPr/>
        <p:txBody>
          <a:bodyPr/>
          <a:lstStyle/>
          <a:p>
            <a:fld id="{8FE02D9C-E900-425C-877F-CD5EBD7038FE}" type="slidenum">
              <a:rPr lang="en-US" smtClean="0"/>
              <a:t>20</a:t>
            </a:fld>
            <a:endParaRPr lang="en-US"/>
          </a:p>
        </p:txBody>
      </p:sp>
    </p:spTree>
    <p:extLst>
      <p:ext uri="{BB962C8B-B14F-4D97-AF65-F5344CB8AC3E}">
        <p14:creationId xmlns:p14="http://schemas.microsoft.com/office/powerpoint/2010/main" val="4145241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12" eaLnBrk="0" hangingPunct="0">
              <a:defRPr sz="1600">
                <a:solidFill>
                  <a:schemeClr val="tx1"/>
                </a:solidFill>
                <a:latin typeface="Arial" charset="0"/>
              </a:defRPr>
            </a:lvl1pPr>
            <a:lvl2pPr marL="745461" indent="-286715" defTabSz="935012" eaLnBrk="0" hangingPunct="0">
              <a:defRPr sz="1600">
                <a:solidFill>
                  <a:schemeClr val="tx1"/>
                </a:solidFill>
                <a:latin typeface="Arial" charset="0"/>
              </a:defRPr>
            </a:lvl2pPr>
            <a:lvl3pPr marL="1146863" indent="-229372" defTabSz="935012" eaLnBrk="0" hangingPunct="0">
              <a:defRPr sz="1600">
                <a:solidFill>
                  <a:schemeClr val="tx1"/>
                </a:solidFill>
                <a:latin typeface="Arial" charset="0"/>
              </a:defRPr>
            </a:lvl3pPr>
            <a:lvl4pPr marL="1605607" indent="-229372" defTabSz="935012" eaLnBrk="0" hangingPunct="0">
              <a:defRPr sz="1600">
                <a:solidFill>
                  <a:schemeClr val="tx1"/>
                </a:solidFill>
                <a:latin typeface="Arial" charset="0"/>
              </a:defRPr>
            </a:lvl4pPr>
            <a:lvl5pPr marL="2064353" indent="-229372" defTabSz="935012" eaLnBrk="0" hangingPunct="0">
              <a:defRPr sz="1600">
                <a:solidFill>
                  <a:schemeClr val="tx1"/>
                </a:solidFill>
                <a:latin typeface="Arial" charset="0"/>
              </a:defRPr>
            </a:lvl5pPr>
            <a:lvl6pPr marL="2523097" indent="-229372" defTabSz="935012" eaLnBrk="0" fontAlgn="base" hangingPunct="0">
              <a:spcBef>
                <a:spcPct val="0"/>
              </a:spcBef>
              <a:spcAft>
                <a:spcPct val="0"/>
              </a:spcAft>
              <a:defRPr sz="1600">
                <a:solidFill>
                  <a:schemeClr val="tx1"/>
                </a:solidFill>
                <a:latin typeface="Arial" charset="0"/>
              </a:defRPr>
            </a:lvl6pPr>
            <a:lvl7pPr marL="2981842" indent="-229372" defTabSz="935012" eaLnBrk="0" fontAlgn="base" hangingPunct="0">
              <a:spcBef>
                <a:spcPct val="0"/>
              </a:spcBef>
              <a:spcAft>
                <a:spcPct val="0"/>
              </a:spcAft>
              <a:defRPr sz="1600">
                <a:solidFill>
                  <a:schemeClr val="tx1"/>
                </a:solidFill>
                <a:latin typeface="Arial" charset="0"/>
              </a:defRPr>
            </a:lvl7pPr>
            <a:lvl8pPr marL="3440588" indent="-229372" defTabSz="935012" eaLnBrk="0" fontAlgn="base" hangingPunct="0">
              <a:spcBef>
                <a:spcPct val="0"/>
              </a:spcBef>
              <a:spcAft>
                <a:spcPct val="0"/>
              </a:spcAft>
              <a:defRPr sz="1600">
                <a:solidFill>
                  <a:schemeClr val="tx1"/>
                </a:solidFill>
                <a:latin typeface="Arial" charset="0"/>
              </a:defRPr>
            </a:lvl8pPr>
            <a:lvl9pPr marL="3899332" indent="-229372" defTabSz="935012" eaLnBrk="0" fontAlgn="base" hangingPunct="0">
              <a:spcBef>
                <a:spcPct val="0"/>
              </a:spcBef>
              <a:spcAft>
                <a:spcPct val="0"/>
              </a:spcAft>
              <a:defRPr sz="1600">
                <a:solidFill>
                  <a:schemeClr val="tx1"/>
                </a:solidFill>
                <a:latin typeface="Arial" charset="0"/>
              </a:defRPr>
            </a:lvl9pPr>
          </a:lstStyle>
          <a:p>
            <a:fld id="{652F0441-7ED6-4816-9892-62FB3BDFC8C6}" type="slidenum">
              <a:rPr lang="en-US" sz="1200">
                <a:latin typeface="Times New Roman" pitchFamily="18" charset="0"/>
              </a:rPr>
              <a:pPr/>
              <a:t>21</a:t>
            </a:fld>
            <a:endParaRPr lang="en-US" sz="1200">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These courses are popular among</a:t>
            </a:r>
            <a:r>
              <a:rPr lang="en-US" baseline="0" dirty="0" smtClean="0"/>
              <a:t> our participants and virtually engage the students both academically and socially. </a:t>
            </a:r>
            <a:endParaRPr lang="en-US" dirty="0" smtClean="0"/>
          </a:p>
        </p:txBody>
      </p:sp>
    </p:spTree>
    <p:extLst>
      <p:ext uri="{BB962C8B-B14F-4D97-AF65-F5344CB8AC3E}">
        <p14:creationId xmlns:p14="http://schemas.microsoft.com/office/powerpoint/2010/main" val="1467855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Exceptional performance on the ACT and SAT will qualify some students to participate in Duke TIP’s renowned Summer Studies Programs. These are 3-weeks, residential programs</a:t>
            </a:r>
            <a:r>
              <a:rPr lang="en-US" baseline="0" dirty="0" smtClean="0"/>
              <a:t> with </a:t>
            </a:r>
            <a:r>
              <a:rPr lang="en-US" dirty="0" smtClean="0"/>
              <a:t>intensive academic sessions on college campuses. Here we have listed the campuses where these program are held. </a:t>
            </a:r>
            <a:endParaRPr lang="en-US" dirty="0"/>
          </a:p>
        </p:txBody>
      </p:sp>
      <p:sp>
        <p:nvSpPr>
          <p:cNvPr id="4" name="Slide Number Placeholder 3"/>
          <p:cNvSpPr>
            <a:spLocks noGrp="1"/>
          </p:cNvSpPr>
          <p:nvPr>
            <p:ph type="sldNum" sz="quarter" idx="10"/>
          </p:nvPr>
        </p:nvSpPr>
        <p:spPr/>
        <p:txBody>
          <a:bodyPr/>
          <a:lstStyle/>
          <a:p>
            <a:fld id="{8FE02D9C-E900-425C-877F-CD5EBD7038FE}" type="slidenum">
              <a:rPr lang="en-US" smtClean="0"/>
              <a:t>22</a:t>
            </a:fld>
            <a:endParaRPr lang="en-US"/>
          </a:p>
        </p:txBody>
      </p:sp>
    </p:spTree>
    <p:extLst>
      <p:ext uri="{BB962C8B-B14F-4D97-AF65-F5344CB8AC3E}">
        <p14:creationId xmlns:p14="http://schemas.microsoft.com/office/powerpoint/2010/main" val="4181827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12" eaLnBrk="0" hangingPunct="0">
              <a:defRPr sz="1600">
                <a:solidFill>
                  <a:schemeClr val="tx1"/>
                </a:solidFill>
                <a:latin typeface="Arial" charset="0"/>
              </a:defRPr>
            </a:lvl1pPr>
            <a:lvl2pPr marL="745461" indent="-286715" defTabSz="935012" eaLnBrk="0" hangingPunct="0">
              <a:defRPr sz="1600">
                <a:solidFill>
                  <a:schemeClr val="tx1"/>
                </a:solidFill>
                <a:latin typeface="Arial" charset="0"/>
              </a:defRPr>
            </a:lvl2pPr>
            <a:lvl3pPr marL="1146863" indent="-229372" defTabSz="935012" eaLnBrk="0" hangingPunct="0">
              <a:defRPr sz="1600">
                <a:solidFill>
                  <a:schemeClr val="tx1"/>
                </a:solidFill>
                <a:latin typeface="Arial" charset="0"/>
              </a:defRPr>
            </a:lvl3pPr>
            <a:lvl4pPr marL="1605607" indent="-229372" defTabSz="935012" eaLnBrk="0" hangingPunct="0">
              <a:defRPr sz="1600">
                <a:solidFill>
                  <a:schemeClr val="tx1"/>
                </a:solidFill>
                <a:latin typeface="Arial" charset="0"/>
              </a:defRPr>
            </a:lvl4pPr>
            <a:lvl5pPr marL="2064353" indent="-229372" defTabSz="935012" eaLnBrk="0" hangingPunct="0">
              <a:defRPr sz="1600">
                <a:solidFill>
                  <a:schemeClr val="tx1"/>
                </a:solidFill>
                <a:latin typeface="Arial" charset="0"/>
              </a:defRPr>
            </a:lvl5pPr>
            <a:lvl6pPr marL="2523097" indent="-229372" defTabSz="935012" eaLnBrk="0" fontAlgn="base" hangingPunct="0">
              <a:spcBef>
                <a:spcPct val="0"/>
              </a:spcBef>
              <a:spcAft>
                <a:spcPct val="0"/>
              </a:spcAft>
              <a:defRPr sz="1600">
                <a:solidFill>
                  <a:schemeClr val="tx1"/>
                </a:solidFill>
                <a:latin typeface="Arial" charset="0"/>
              </a:defRPr>
            </a:lvl6pPr>
            <a:lvl7pPr marL="2981842" indent="-229372" defTabSz="935012" eaLnBrk="0" fontAlgn="base" hangingPunct="0">
              <a:spcBef>
                <a:spcPct val="0"/>
              </a:spcBef>
              <a:spcAft>
                <a:spcPct val="0"/>
              </a:spcAft>
              <a:defRPr sz="1600">
                <a:solidFill>
                  <a:schemeClr val="tx1"/>
                </a:solidFill>
                <a:latin typeface="Arial" charset="0"/>
              </a:defRPr>
            </a:lvl7pPr>
            <a:lvl8pPr marL="3440588" indent="-229372" defTabSz="935012" eaLnBrk="0" fontAlgn="base" hangingPunct="0">
              <a:spcBef>
                <a:spcPct val="0"/>
              </a:spcBef>
              <a:spcAft>
                <a:spcPct val="0"/>
              </a:spcAft>
              <a:defRPr sz="1600">
                <a:solidFill>
                  <a:schemeClr val="tx1"/>
                </a:solidFill>
                <a:latin typeface="Arial" charset="0"/>
              </a:defRPr>
            </a:lvl8pPr>
            <a:lvl9pPr marL="3899332" indent="-229372" defTabSz="935012" eaLnBrk="0" fontAlgn="base" hangingPunct="0">
              <a:spcBef>
                <a:spcPct val="0"/>
              </a:spcBef>
              <a:spcAft>
                <a:spcPct val="0"/>
              </a:spcAft>
              <a:defRPr sz="1600">
                <a:solidFill>
                  <a:schemeClr val="tx1"/>
                </a:solidFill>
                <a:latin typeface="Arial" charset="0"/>
              </a:defRPr>
            </a:lvl9pPr>
          </a:lstStyle>
          <a:p>
            <a:fld id="{4D0FA665-810C-440E-B778-D264CAE27BE2}" type="slidenum">
              <a:rPr lang="en-US" sz="1200">
                <a:latin typeface="Times New Roman" pitchFamily="18" charset="0"/>
              </a:rPr>
              <a:pPr/>
              <a:t>23</a:t>
            </a:fld>
            <a:endParaRPr lang="en-US" sz="120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While the students are learning</a:t>
            </a:r>
            <a:r>
              <a:rPr lang="en-US" baseline="0" dirty="0" smtClean="0"/>
              <a:t> academically, they are building peer relationships with other gifted/talented youth.  </a:t>
            </a:r>
            <a:endParaRPr lang="en-US" dirty="0" smtClean="0"/>
          </a:p>
        </p:txBody>
      </p:sp>
    </p:spTree>
    <p:extLst>
      <p:ext uri="{BB962C8B-B14F-4D97-AF65-F5344CB8AC3E}">
        <p14:creationId xmlns:p14="http://schemas.microsoft.com/office/powerpoint/2010/main" val="3160346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12" eaLnBrk="0" hangingPunct="0">
              <a:defRPr sz="1600">
                <a:solidFill>
                  <a:schemeClr val="tx1"/>
                </a:solidFill>
                <a:latin typeface="Arial" charset="0"/>
              </a:defRPr>
            </a:lvl1pPr>
            <a:lvl2pPr marL="745461" indent="-286715" defTabSz="935012" eaLnBrk="0" hangingPunct="0">
              <a:defRPr sz="1600">
                <a:solidFill>
                  <a:schemeClr val="tx1"/>
                </a:solidFill>
                <a:latin typeface="Arial" charset="0"/>
              </a:defRPr>
            </a:lvl2pPr>
            <a:lvl3pPr marL="1146863" indent="-229372" defTabSz="935012" eaLnBrk="0" hangingPunct="0">
              <a:defRPr sz="1600">
                <a:solidFill>
                  <a:schemeClr val="tx1"/>
                </a:solidFill>
                <a:latin typeface="Arial" charset="0"/>
              </a:defRPr>
            </a:lvl3pPr>
            <a:lvl4pPr marL="1605607" indent="-229372" defTabSz="935012" eaLnBrk="0" hangingPunct="0">
              <a:defRPr sz="1600">
                <a:solidFill>
                  <a:schemeClr val="tx1"/>
                </a:solidFill>
                <a:latin typeface="Arial" charset="0"/>
              </a:defRPr>
            </a:lvl4pPr>
            <a:lvl5pPr marL="2064353" indent="-229372" defTabSz="935012" eaLnBrk="0" hangingPunct="0">
              <a:defRPr sz="1600">
                <a:solidFill>
                  <a:schemeClr val="tx1"/>
                </a:solidFill>
                <a:latin typeface="Arial" charset="0"/>
              </a:defRPr>
            </a:lvl5pPr>
            <a:lvl6pPr marL="2523097" indent="-229372" defTabSz="935012" eaLnBrk="0" fontAlgn="base" hangingPunct="0">
              <a:spcBef>
                <a:spcPct val="0"/>
              </a:spcBef>
              <a:spcAft>
                <a:spcPct val="0"/>
              </a:spcAft>
              <a:defRPr sz="1600">
                <a:solidFill>
                  <a:schemeClr val="tx1"/>
                </a:solidFill>
                <a:latin typeface="Arial" charset="0"/>
              </a:defRPr>
            </a:lvl6pPr>
            <a:lvl7pPr marL="2981842" indent="-229372" defTabSz="935012" eaLnBrk="0" fontAlgn="base" hangingPunct="0">
              <a:spcBef>
                <a:spcPct val="0"/>
              </a:spcBef>
              <a:spcAft>
                <a:spcPct val="0"/>
              </a:spcAft>
              <a:defRPr sz="1600">
                <a:solidFill>
                  <a:schemeClr val="tx1"/>
                </a:solidFill>
                <a:latin typeface="Arial" charset="0"/>
              </a:defRPr>
            </a:lvl7pPr>
            <a:lvl8pPr marL="3440588" indent="-229372" defTabSz="935012" eaLnBrk="0" fontAlgn="base" hangingPunct="0">
              <a:spcBef>
                <a:spcPct val="0"/>
              </a:spcBef>
              <a:spcAft>
                <a:spcPct val="0"/>
              </a:spcAft>
              <a:defRPr sz="1600">
                <a:solidFill>
                  <a:schemeClr val="tx1"/>
                </a:solidFill>
                <a:latin typeface="Arial" charset="0"/>
              </a:defRPr>
            </a:lvl8pPr>
            <a:lvl9pPr marL="3899332" indent="-229372" defTabSz="935012" eaLnBrk="0" fontAlgn="base" hangingPunct="0">
              <a:spcBef>
                <a:spcPct val="0"/>
              </a:spcBef>
              <a:spcAft>
                <a:spcPct val="0"/>
              </a:spcAft>
              <a:defRPr sz="1600">
                <a:solidFill>
                  <a:schemeClr val="tx1"/>
                </a:solidFill>
                <a:latin typeface="Arial" charset="0"/>
              </a:defRPr>
            </a:lvl9pPr>
          </a:lstStyle>
          <a:p>
            <a:fld id="{B522DFB0-98F7-4401-A5D2-9A11068930AE}" type="slidenum">
              <a:rPr lang="en-US" sz="1200">
                <a:latin typeface="Times New Roman" pitchFamily="18" charset="0"/>
              </a:rPr>
              <a:pPr/>
              <a:t>24</a:t>
            </a:fld>
            <a:endParaRPr lang="en-US" sz="1200">
              <a:latin typeface="Times New Roman" pitchFamily="18" charset="0"/>
            </a:endParaRPr>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Another photo</a:t>
            </a:r>
            <a:r>
              <a:rPr lang="en-US" baseline="0" dirty="0" smtClean="0"/>
              <a:t> from summer programs that shows team engagement with these pre-high school students. </a:t>
            </a:r>
            <a:endParaRPr lang="en-US" dirty="0" smtClean="0"/>
          </a:p>
        </p:txBody>
      </p:sp>
    </p:spTree>
    <p:extLst>
      <p:ext uri="{BB962C8B-B14F-4D97-AF65-F5344CB8AC3E}">
        <p14:creationId xmlns:p14="http://schemas.microsoft.com/office/powerpoint/2010/main" val="1165545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12" eaLnBrk="0" hangingPunct="0">
              <a:defRPr sz="1600">
                <a:solidFill>
                  <a:schemeClr val="tx1"/>
                </a:solidFill>
                <a:latin typeface="Arial" charset="0"/>
              </a:defRPr>
            </a:lvl1pPr>
            <a:lvl2pPr marL="745461" indent="-286715" defTabSz="935012" eaLnBrk="0" hangingPunct="0">
              <a:defRPr sz="1600">
                <a:solidFill>
                  <a:schemeClr val="tx1"/>
                </a:solidFill>
                <a:latin typeface="Arial" charset="0"/>
              </a:defRPr>
            </a:lvl2pPr>
            <a:lvl3pPr marL="1146863" indent="-229372" defTabSz="935012" eaLnBrk="0" hangingPunct="0">
              <a:defRPr sz="1600">
                <a:solidFill>
                  <a:schemeClr val="tx1"/>
                </a:solidFill>
                <a:latin typeface="Arial" charset="0"/>
              </a:defRPr>
            </a:lvl3pPr>
            <a:lvl4pPr marL="1605607" indent="-229372" defTabSz="935012" eaLnBrk="0" hangingPunct="0">
              <a:defRPr sz="1600">
                <a:solidFill>
                  <a:schemeClr val="tx1"/>
                </a:solidFill>
                <a:latin typeface="Arial" charset="0"/>
              </a:defRPr>
            </a:lvl4pPr>
            <a:lvl5pPr marL="2064353" indent="-229372" defTabSz="935012" eaLnBrk="0" hangingPunct="0">
              <a:defRPr sz="1600">
                <a:solidFill>
                  <a:schemeClr val="tx1"/>
                </a:solidFill>
                <a:latin typeface="Arial" charset="0"/>
              </a:defRPr>
            </a:lvl5pPr>
            <a:lvl6pPr marL="2523097" indent="-229372" defTabSz="935012" eaLnBrk="0" fontAlgn="base" hangingPunct="0">
              <a:spcBef>
                <a:spcPct val="0"/>
              </a:spcBef>
              <a:spcAft>
                <a:spcPct val="0"/>
              </a:spcAft>
              <a:defRPr sz="1600">
                <a:solidFill>
                  <a:schemeClr val="tx1"/>
                </a:solidFill>
                <a:latin typeface="Arial" charset="0"/>
              </a:defRPr>
            </a:lvl6pPr>
            <a:lvl7pPr marL="2981842" indent="-229372" defTabSz="935012" eaLnBrk="0" fontAlgn="base" hangingPunct="0">
              <a:spcBef>
                <a:spcPct val="0"/>
              </a:spcBef>
              <a:spcAft>
                <a:spcPct val="0"/>
              </a:spcAft>
              <a:defRPr sz="1600">
                <a:solidFill>
                  <a:schemeClr val="tx1"/>
                </a:solidFill>
                <a:latin typeface="Arial" charset="0"/>
              </a:defRPr>
            </a:lvl7pPr>
            <a:lvl8pPr marL="3440588" indent="-229372" defTabSz="935012" eaLnBrk="0" fontAlgn="base" hangingPunct="0">
              <a:spcBef>
                <a:spcPct val="0"/>
              </a:spcBef>
              <a:spcAft>
                <a:spcPct val="0"/>
              </a:spcAft>
              <a:defRPr sz="1600">
                <a:solidFill>
                  <a:schemeClr val="tx1"/>
                </a:solidFill>
                <a:latin typeface="Arial" charset="0"/>
              </a:defRPr>
            </a:lvl8pPr>
            <a:lvl9pPr marL="3899332" indent="-229372" defTabSz="935012" eaLnBrk="0" fontAlgn="base" hangingPunct="0">
              <a:spcBef>
                <a:spcPct val="0"/>
              </a:spcBef>
              <a:spcAft>
                <a:spcPct val="0"/>
              </a:spcAft>
              <a:defRPr sz="1600">
                <a:solidFill>
                  <a:schemeClr val="tx1"/>
                </a:solidFill>
                <a:latin typeface="Arial" charset="0"/>
              </a:defRPr>
            </a:lvl9pPr>
          </a:lstStyle>
          <a:p>
            <a:fld id="{032646CD-922D-4F1F-B72E-990E5E59571E}" type="slidenum">
              <a:rPr lang="en-US" sz="1200">
                <a:latin typeface="Times New Roman" pitchFamily="18" charset="0"/>
              </a:rPr>
              <a:pPr/>
              <a:t>25</a:t>
            </a:fld>
            <a:endParaRPr lang="en-US" sz="120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34974">
              <a:defRPr/>
            </a:pPr>
            <a:r>
              <a:rPr kumimoji="1" lang="en-US" sz="1400" dirty="0">
                <a:solidFill>
                  <a:srgbClr val="000000"/>
                </a:solidFill>
                <a:cs typeface="Times New Roman" pitchFamily="18" charset="0"/>
              </a:rPr>
              <a:t>Field Studies gives the students an academic experience in a unique setting.  They gain new understanding of the world around them.</a:t>
            </a:r>
          </a:p>
          <a:p>
            <a:endParaRPr lang="en-US" dirty="0" smtClean="0"/>
          </a:p>
        </p:txBody>
      </p:sp>
    </p:spTree>
    <p:extLst>
      <p:ext uri="{BB962C8B-B14F-4D97-AF65-F5344CB8AC3E}">
        <p14:creationId xmlns:p14="http://schemas.microsoft.com/office/powerpoint/2010/main" val="2924126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714CC9F7-F37A-4D19-9346-EFFAA18DC8AC}" type="slidenum">
              <a:rPr lang="en-US"/>
              <a:pPr/>
              <a:t>26</a:t>
            </a:fld>
            <a:endParaRPr lang="en-US" dirty="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xfrm>
            <a:off x="235109" y="4421823"/>
            <a:ext cx="5564241" cy="4189095"/>
          </a:xfrm>
        </p:spPr>
        <p:txBody>
          <a:bodyPr/>
          <a:lstStyle/>
          <a:p>
            <a:pPr marL="822777"/>
            <a:r>
              <a:rPr lang="en-US" dirty="0" smtClean="0"/>
              <a:t>Rosetta Stone. A great perk! Reduced prices</a:t>
            </a:r>
            <a:r>
              <a:rPr lang="en-US" baseline="0" dirty="0" smtClean="0"/>
              <a:t> on</a:t>
            </a:r>
            <a:r>
              <a:rPr lang="en-US" dirty="0" smtClean="0"/>
              <a:t> one-year subscriptions to this renowned online language-learning program.</a:t>
            </a:r>
            <a:r>
              <a:rPr lang="en-US" baseline="0" dirty="0" smtClean="0"/>
              <a:t> </a:t>
            </a:r>
            <a:endParaRPr lang="en-US" dirty="0" smtClean="0"/>
          </a:p>
          <a:p>
            <a:pPr marL="822777"/>
            <a:endParaRPr lang="en-US" dirty="0" smtClean="0"/>
          </a:p>
          <a:p>
            <a:pPr marL="822777"/>
            <a:r>
              <a:rPr lang="en-US" dirty="0" smtClean="0"/>
              <a:t>Uses speech recognition technology and real-life simulated conversations.</a:t>
            </a:r>
          </a:p>
          <a:p>
            <a:pPr marL="822777"/>
            <a:endParaRPr lang="en-US" dirty="0" smtClean="0"/>
          </a:p>
          <a:p>
            <a:pPr marL="822777"/>
            <a:r>
              <a:rPr lang="en-US" dirty="0" smtClean="0"/>
              <a:t>25 available languages including Spanish, Chinese (Mandarin), Hindi, German, and more!</a:t>
            </a:r>
            <a:endParaRPr lang="en-US" dirty="0"/>
          </a:p>
        </p:txBody>
      </p:sp>
    </p:spTree>
    <p:extLst>
      <p:ext uri="{BB962C8B-B14F-4D97-AF65-F5344CB8AC3E}">
        <p14:creationId xmlns:p14="http://schemas.microsoft.com/office/powerpoint/2010/main" val="2733405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714CC9F7-F37A-4D19-9346-EFFAA18DC8AC}" type="slidenum">
              <a:rPr lang="en-US"/>
              <a:pPr/>
              <a:t>27</a:t>
            </a:fld>
            <a:endParaRPr lang="en-US" dirty="0"/>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pPr defTabSz="934974">
              <a:defRPr/>
            </a:pPr>
            <a:r>
              <a:rPr lang="en-US" dirty="0" smtClean="0"/>
              <a:t>Yes.  We have many courses</a:t>
            </a:r>
            <a:r>
              <a:rPr lang="en-US" baseline="0" dirty="0" smtClean="0"/>
              <a:t> that give students the opportunity to learn on their own, independent of their regular classroom and there is no qualifying criteria. Lots of topic choices and learning can happen anywhere. </a:t>
            </a:r>
            <a:endParaRPr lang="en-US" dirty="0" smtClean="0"/>
          </a:p>
          <a:p>
            <a:endParaRPr lang="en-US" dirty="0"/>
          </a:p>
        </p:txBody>
      </p:sp>
    </p:spTree>
    <p:extLst>
      <p:ext uri="{BB962C8B-B14F-4D97-AF65-F5344CB8AC3E}">
        <p14:creationId xmlns:p14="http://schemas.microsoft.com/office/powerpoint/2010/main" val="522798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12" eaLnBrk="0" hangingPunct="0">
              <a:defRPr sz="1600">
                <a:solidFill>
                  <a:schemeClr val="tx1"/>
                </a:solidFill>
                <a:latin typeface="Arial" charset="0"/>
              </a:defRPr>
            </a:lvl1pPr>
            <a:lvl2pPr marL="745461" indent="-286715" defTabSz="935012" eaLnBrk="0" hangingPunct="0">
              <a:defRPr sz="1600">
                <a:solidFill>
                  <a:schemeClr val="tx1"/>
                </a:solidFill>
                <a:latin typeface="Arial" charset="0"/>
              </a:defRPr>
            </a:lvl2pPr>
            <a:lvl3pPr marL="1146863" indent="-229372" defTabSz="935012" eaLnBrk="0" hangingPunct="0">
              <a:defRPr sz="1600">
                <a:solidFill>
                  <a:schemeClr val="tx1"/>
                </a:solidFill>
                <a:latin typeface="Arial" charset="0"/>
              </a:defRPr>
            </a:lvl3pPr>
            <a:lvl4pPr marL="1605607" indent="-229372" defTabSz="935012" eaLnBrk="0" hangingPunct="0">
              <a:defRPr sz="1600">
                <a:solidFill>
                  <a:schemeClr val="tx1"/>
                </a:solidFill>
                <a:latin typeface="Arial" charset="0"/>
              </a:defRPr>
            </a:lvl4pPr>
            <a:lvl5pPr marL="2064353" indent="-229372" defTabSz="935012" eaLnBrk="0" hangingPunct="0">
              <a:defRPr sz="1600">
                <a:solidFill>
                  <a:schemeClr val="tx1"/>
                </a:solidFill>
                <a:latin typeface="Arial" charset="0"/>
              </a:defRPr>
            </a:lvl5pPr>
            <a:lvl6pPr marL="2523097" indent="-229372" defTabSz="935012" eaLnBrk="0" fontAlgn="base" hangingPunct="0">
              <a:spcBef>
                <a:spcPct val="0"/>
              </a:spcBef>
              <a:spcAft>
                <a:spcPct val="0"/>
              </a:spcAft>
              <a:defRPr sz="1600">
                <a:solidFill>
                  <a:schemeClr val="tx1"/>
                </a:solidFill>
                <a:latin typeface="Arial" charset="0"/>
              </a:defRPr>
            </a:lvl6pPr>
            <a:lvl7pPr marL="2981842" indent="-229372" defTabSz="935012" eaLnBrk="0" fontAlgn="base" hangingPunct="0">
              <a:spcBef>
                <a:spcPct val="0"/>
              </a:spcBef>
              <a:spcAft>
                <a:spcPct val="0"/>
              </a:spcAft>
              <a:defRPr sz="1600">
                <a:solidFill>
                  <a:schemeClr val="tx1"/>
                </a:solidFill>
                <a:latin typeface="Arial" charset="0"/>
              </a:defRPr>
            </a:lvl7pPr>
            <a:lvl8pPr marL="3440588" indent="-229372" defTabSz="935012" eaLnBrk="0" fontAlgn="base" hangingPunct="0">
              <a:spcBef>
                <a:spcPct val="0"/>
              </a:spcBef>
              <a:spcAft>
                <a:spcPct val="0"/>
              </a:spcAft>
              <a:defRPr sz="1600">
                <a:solidFill>
                  <a:schemeClr val="tx1"/>
                </a:solidFill>
                <a:latin typeface="Arial" charset="0"/>
              </a:defRPr>
            </a:lvl8pPr>
            <a:lvl9pPr marL="3899332" indent="-229372" defTabSz="935012" eaLnBrk="0" fontAlgn="base" hangingPunct="0">
              <a:spcBef>
                <a:spcPct val="0"/>
              </a:spcBef>
              <a:spcAft>
                <a:spcPct val="0"/>
              </a:spcAft>
              <a:defRPr sz="1600">
                <a:solidFill>
                  <a:schemeClr val="tx1"/>
                </a:solidFill>
                <a:latin typeface="Arial" charset="0"/>
              </a:defRPr>
            </a:lvl9pPr>
          </a:lstStyle>
          <a:p>
            <a:fld id="{5ED76E9D-FFF1-46DC-A152-F4C8F5A92630}" type="slidenum">
              <a:rPr lang="en-US" sz="1200">
                <a:latin typeface="Times New Roman" pitchFamily="18" charset="0"/>
              </a:rPr>
              <a:pPr/>
              <a:t>28</a:t>
            </a:fld>
            <a:endParaRPr lang="en-US" sz="120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a:t>
            </a:r>
            <a:r>
              <a:rPr lang="en-US" baseline="0" dirty="0" smtClean="0"/>
              <a:t> is a great scholarship program for 7th graders with financial need. This amazing program supports qualified students through high school </a:t>
            </a:r>
            <a:r>
              <a:rPr lang="en-US" dirty="0" smtClean="0"/>
              <a:t>with</a:t>
            </a:r>
            <a:r>
              <a:rPr lang="en-US" baseline="0" dirty="0" smtClean="0"/>
              <a:t> unique opportunities.</a:t>
            </a:r>
            <a:r>
              <a:rPr lang="en-US" dirty="0" smtClean="0"/>
              <a:t> </a:t>
            </a:r>
            <a:r>
              <a:rPr lang="en-US" baseline="0" dirty="0" smtClean="0"/>
              <a:t>We appreciate your help in identifying qualified students. </a:t>
            </a:r>
            <a:endParaRPr lang="en-US" dirty="0" smtClean="0"/>
          </a:p>
        </p:txBody>
      </p:sp>
    </p:spTree>
    <p:extLst>
      <p:ext uri="{BB962C8B-B14F-4D97-AF65-F5344CB8AC3E}">
        <p14:creationId xmlns:p14="http://schemas.microsoft.com/office/powerpoint/2010/main" val="1698215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4974">
              <a:defRPr/>
            </a:pPr>
            <a:r>
              <a:rPr lang="en-US" dirty="0" smtClean="0"/>
              <a:t>We have provided you with general information in this presentation but our website provides more details about the</a:t>
            </a:r>
            <a:r>
              <a:rPr lang="en-US" baseline="0" dirty="0" smtClean="0"/>
              <a:t> 7</a:t>
            </a:r>
            <a:r>
              <a:rPr lang="en-US" dirty="0" smtClean="0"/>
              <a:t>th </a:t>
            </a:r>
            <a:r>
              <a:rPr lang="en-US" baseline="0" dirty="0" smtClean="0"/>
              <a:t>Grade Talent Search. Visit our website to learn even more. </a:t>
            </a:r>
            <a:endParaRPr lang="en-US" dirty="0" smtClean="0"/>
          </a:p>
          <a:p>
            <a:endParaRPr 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12" eaLnBrk="0" hangingPunct="0">
              <a:defRPr sz="1600">
                <a:solidFill>
                  <a:schemeClr val="tx1"/>
                </a:solidFill>
                <a:latin typeface="Arial" charset="0"/>
              </a:defRPr>
            </a:lvl1pPr>
            <a:lvl2pPr marL="745461" indent="-286715" defTabSz="935012" eaLnBrk="0" hangingPunct="0">
              <a:defRPr sz="1600">
                <a:solidFill>
                  <a:schemeClr val="tx1"/>
                </a:solidFill>
                <a:latin typeface="Arial" charset="0"/>
              </a:defRPr>
            </a:lvl2pPr>
            <a:lvl3pPr marL="1146863" indent="-229372" defTabSz="935012" eaLnBrk="0" hangingPunct="0">
              <a:defRPr sz="1600">
                <a:solidFill>
                  <a:schemeClr val="tx1"/>
                </a:solidFill>
                <a:latin typeface="Arial" charset="0"/>
              </a:defRPr>
            </a:lvl3pPr>
            <a:lvl4pPr marL="1605607" indent="-229372" defTabSz="935012" eaLnBrk="0" hangingPunct="0">
              <a:defRPr sz="1600">
                <a:solidFill>
                  <a:schemeClr val="tx1"/>
                </a:solidFill>
                <a:latin typeface="Arial" charset="0"/>
              </a:defRPr>
            </a:lvl4pPr>
            <a:lvl5pPr marL="2064353" indent="-229372" defTabSz="935012" eaLnBrk="0" hangingPunct="0">
              <a:defRPr sz="1600">
                <a:solidFill>
                  <a:schemeClr val="tx1"/>
                </a:solidFill>
                <a:latin typeface="Arial" charset="0"/>
              </a:defRPr>
            </a:lvl5pPr>
            <a:lvl6pPr marL="2523097" indent="-229372" defTabSz="935012" eaLnBrk="0" fontAlgn="base" hangingPunct="0">
              <a:spcBef>
                <a:spcPct val="0"/>
              </a:spcBef>
              <a:spcAft>
                <a:spcPct val="0"/>
              </a:spcAft>
              <a:defRPr sz="1600">
                <a:solidFill>
                  <a:schemeClr val="tx1"/>
                </a:solidFill>
                <a:latin typeface="Arial" charset="0"/>
              </a:defRPr>
            </a:lvl6pPr>
            <a:lvl7pPr marL="2981842" indent="-229372" defTabSz="935012" eaLnBrk="0" fontAlgn="base" hangingPunct="0">
              <a:spcBef>
                <a:spcPct val="0"/>
              </a:spcBef>
              <a:spcAft>
                <a:spcPct val="0"/>
              </a:spcAft>
              <a:defRPr sz="1600">
                <a:solidFill>
                  <a:schemeClr val="tx1"/>
                </a:solidFill>
                <a:latin typeface="Arial" charset="0"/>
              </a:defRPr>
            </a:lvl7pPr>
            <a:lvl8pPr marL="3440588" indent="-229372" defTabSz="935012" eaLnBrk="0" fontAlgn="base" hangingPunct="0">
              <a:spcBef>
                <a:spcPct val="0"/>
              </a:spcBef>
              <a:spcAft>
                <a:spcPct val="0"/>
              </a:spcAft>
              <a:defRPr sz="1600">
                <a:solidFill>
                  <a:schemeClr val="tx1"/>
                </a:solidFill>
                <a:latin typeface="Arial" charset="0"/>
              </a:defRPr>
            </a:lvl8pPr>
            <a:lvl9pPr marL="3899332" indent="-229372" defTabSz="935012" eaLnBrk="0" fontAlgn="base" hangingPunct="0">
              <a:spcBef>
                <a:spcPct val="0"/>
              </a:spcBef>
              <a:spcAft>
                <a:spcPct val="0"/>
              </a:spcAft>
              <a:defRPr sz="1600">
                <a:solidFill>
                  <a:schemeClr val="tx1"/>
                </a:solidFill>
                <a:latin typeface="Arial" charset="0"/>
              </a:defRPr>
            </a:lvl9pPr>
          </a:lstStyle>
          <a:p>
            <a:fld id="{737F661F-B103-4973-BA18-2BAB6D22238C}" type="slidenum">
              <a:rPr lang="en-US" sz="1200">
                <a:latin typeface="Times New Roman" pitchFamily="18" charset="0"/>
              </a:rPr>
              <a:pPr/>
              <a:t>29</a:t>
            </a:fld>
            <a:endParaRPr lang="en-US" sz="1200">
              <a:latin typeface="Times New Roman" pitchFamily="18" charset="0"/>
            </a:endParaRPr>
          </a:p>
        </p:txBody>
      </p:sp>
    </p:spTree>
    <p:extLst>
      <p:ext uri="{BB962C8B-B14F-4D97-AF65-F5344CB8AC3E}">
        <p14:creationId xmlns:p14="http://schemas.microsoft.com/office/powerpoint/2010/main" val="20547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photo from one of the TIP summer camps to give you a visual picture of one</a:t>
            </a:r>
            <a:r>
              <a:rPr lang="en-US" baseline="0" dirty="0" smtClean="0"/>
              <a:t> of the programs. </a:t>
            </a:r>
            <a:endParaRPr lang="en-US" dirty="0"/>
          </a:p>
        </p:txBody>
      </p:sp>
      <p:sp>
        <p:nvSpPr>
          <p:cNvPr id="4" name="Slide Number Placeholder 3"/>
          <p:cNvSpPr>
            <a:spLocks noGrp="1"/>
          </p:cNvSpPr>
          <p:nvPr>
            <p:ph type="sldNum" sz="quarter" idx="10"/>
          </p:nvPr>
        </p:nvSpPr>
        <p:spPr/>
        <p:txBody>
          <a:bodyPr/>
          <a:lstStyle/>
          <a:p>
            <a:fld id="{8FE02D9C-E900-425C-877F-CD5EBD7038FE}" type="slidenum">
              <a:rPr lang="en-US" smtClean="0"/>
              <a:t>3</a:t>
            </a:fld>
            <a:endParaRPr lang="en-US"/>
          </a:p>
        </p:txBody>
      </p:sp>
    </p:spTree>
    <p:extLst>
      <p:ext uri="{BB962C8B-B14F-4D97-AF65-F5344CB8AC3E}">
        <p14:creationId xmlns:p14="http://schemas.microsoft.com/office/powerpoint/2010/main" val="1722092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a few testimonials – a parent and a student. </a:t>
            </a:r>
            <a:endParaRPr lang="en-US" dirty="0"/>
          </a:p>
        </p:txBody>
      </p:sp>
      <p:sp>
        <p:nvSpPr>
          <p:cNvPr id="4" name="Slide Number Placeholder 3"/>
          <p:cNvSpPr>
            <a:spLocks noGrp="1"/>
          </p:cNvSpPr>
          <p:nvPr>
            <p:ph type="sldNum" sz="quarter" idx="10"/>
          </p:nvPr>
        </p:nvSpPr>
        <p:spPr/>
        <p:txBody>
          <a:bodyPr/>
          <a:lstStyle/>
          <a:p>
            <a:fld id="{8FE02D9C-E900-425C-877F-CD5EBD7038FE}" type="slidenum">
              <a:rPr lang="en-US" smtClean="0"/>
              <a:t>30</a:t>
            </a:fld>
            <a:endParaRPr lang="en-US"/>
          </a:p>
        </p:txBody>
      </p:sp>
    </p:spTree>
    <p:extLst>
      <p:ext uri="{BB962C8B-B14F-4D97-AF65-F5344CB8AC3E}">
        <p14:creationId xmlns:p14="http://schemas.microsoft.com/office/powerpoint/2010/main" val="723056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hope this information and session has been helpful.  If you have any questions, you may call or email us using this contact information. We wish you and your students much success as they progress through years of learning and development in achieving their educational goals.  Thank you. </a:t>
            </a:r>
            <a:endParaRPr lang="en-US" dirty="0"/>
          </a:p>
        </p:txBody>
      </p:sp>
      <p:sp>
        <p:nvSpPr>
          <p:cNvPr id="4" name="Slide Number Placeholder 3"/>
          <p:cNvSpPr>
            <a:spLocks noGrp="1"/>
          </p:cNvSpPr>
          <p:nvPr>
            <p:ph type="sldNum" sz="quarter" idx="10"/>
          </p:nvPr>
        </p:nvSpPr>
        <p:spPr/>
        <p:txBody>
          <a:bodyPr/>
          <a:lstStyle/>
          <a:p>
            <a:fld id="{C64E6943-86F8-44E9-A67E-84954B5BB167}" type="slidenum">
              <a:rPr lang="en-US" smtClean="0"/>
              <a:pPr/>
              <a:t>31</a:t>
            </a:fld>
            <a:endParaRPr lang="en-US" dirty="0"/>
          </a:p>
        </p:txBody>
      </p:sp>
    </p:spTree>
    <p:extLst>
      <p:ext uri="{BB962C8B-B14F-4D97-AF65-F5344CB8AC3E}">
        <p14:creationId xmlns:p14="http://schemas.microsoft.com/office/powerpoint/2010/main" val="779700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18" eaLnBrk="0" hangingPunct="0">
              <a:defRPr sz="1600">
                <a:solidFill>
                  <a:schemeClr val="tx1"/>
                </a:solidFill>
                <a:latin typeface="Arial" charset="0"/>
              </a:defRPr>
            </a:lvl1pPr>
            <a:lvl2pPr marL="742675" indent="-285645" defTabSz="931518" eaLnBrk="0" hangingPunct="0">
              <a:defRPr sz="1600">
                <a:solidFill>
                  <a:schemeClr val="tx1"/>
                </a:solidFill>
                <a:latin typeface="Arial" charset="0"/>
              </a:defRPr>
            </a:lvl2pPr>
            <a:lvl3pPr marL="1142578" indent="-228514" defTabSz="931518" eaLnBrk="0" hangingPunct="0">
              <a:defRPr sz="1600">
                <a:solidFill>
                  <a:schemeClr val="tx1"/>
                </a:solidFill>
                <a:latin typeface="Arial" charset="0"/>
              </a:defRPr>
            </a:lvl3pPr>
            <a:lvl4pPr marL="1599610" indent="-228514" defTabSz="931518" eaLnBrk="0" hangingPunct="0">
              <a:defRPr sz="1600">
                <a:solidFill>
                  <a:schemeClr val="tx1"/>
                </a:solidFill>
                <a:latin typeface="Arial" charset="0"/>
              </a:defRPr>
            </a:lvl4pPr>
            <a:lvl5pPr marL="2056640" indent="-228514" defTabSz="931518" eaLnBrk="0" hangingPunct="0">
              <a:defRPr sz="1600">
                <a:solidFill>
                  <a:schemeClr val="tx1"/>
                </a:solidFill>
                <a:latin typeface="Arial" charset="0"/>
              </a:defRPr>
            </a:lvl5pPr>
            <a:lvl6pPr marL="2513673" indent="-228514" defTabSz="931518" eaLnBrk="0" fontAlgn="base" hangingPunct="0">
              <a:spcBef>
                <a:spcPct val="0"/>
              </a:spcBef>
              <a:spcAft>
                <a:spcPct val="0"/>
              </a:spcAft>
              <a:defRPr sz="1600">
                <a:solidFill>
                  <a:schemeClr val="tx1"/>
                </a:solidFill>
                <a:latin typeface="Arial" charset="0"/>
              </a:defRPr>
            </a:lvl6pPr>
            <a:lvl7pPr marL="2970704" indent="-228514" defTabSz="931518" eaLnBrk="0" fontAlgn="base" hangingPunct="0">
              <a:spcBef>
                <a:spcPct val="0"/>
              </a:spcBef>
              <a:spcAft>
                <a:spcPct val="0"/>
              </a:spcAft>
              <a:defRPr sz="1600">
                <a:solidFill>
                  <a:schemeClr val="tx1"/>
                </a:solidFill>
                <a:latin typeface="Arial" charset="0"/>
              </a:defRPr>
            </a:lvl7pPr>
            <a:lvl8pPr marL="3427735" indent="-228514" defTabSz="931518" eaLnBrk="0" fontAlgn="base" hangingPunct="0">
              <a:spcBef>
                <a:spcPct val="0"/>
              </a:spcBef>
              <a:spcAft>
                <a:spcPct val="0"/>
              </a:spcAft>
              <a:defRPr sz="1600">
                <a:solidFill>
                  <a:schemeClr val="tx1"/>
                </a:solidFill>
                <a:latin typeface="Arial" charset="0"/>
              </a:defRPr>
            </a:lvl8pPr>
            <a:lvl9pPr marL="3884766" indent="-228514" defTabSz="931518" eaLnBrk="0" fontAlgn="base" hangingPunct="0">
              <a:spcBef>
                <a:spcPct val="0"/>
              </a:spcBef>
              <a:spcAft>
                <a:spcPct val="0"/>
              </a:spcAft>
              <a:defRPr sz="1600">
                <a:solidFill>
                  <a:schemeClr val="tx1"/>
                </a:solidFill>
                <a:latin typeface="Arial" charset="0"/>
              </a:defRPr>
            </a:lvl9pPr>
          </a:lstStyle>
          <a:p>
            <a:fld id="{08AF1BA4-4444-4AF3-8657-9A70BF694174}" type="slidenum">
              <a:rPr lang="en-US" sz="1200">
                <a:latin typeface="Arial" pitchFamily="34" charset="0"/>
              </a:rPr>
              <a:pPr/>
              <a:t>4</a:t>
            </a:fld>
            <a:endParaRPr lang="en-US" sz="1200" dirty="0">
              <a:latin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2757">
              <a:defRPr/>
            </a:pPr>
            <a:r>
              <a:rPr lang="en-US" dirty="0" smtClean="0"/>
              <a:t>The student is the center of what we do</a:t>
            </a:r>
            <a:r>
              <a:rPr lang="en-US" baseline="0" dirty="0" smtClean="0"/>
              <a:t>. It </a:t>
            </a:r>
            <a:r>
              <a:rPr lang="en-US" dirty="0" smtClean="0"/>
              <a:t>takes all of us invested and working together to increase the chances for greater success. TIP </a:t>
            </a:r>
            <a:r>
              <a:rPr lang="en-US" baseline="0" dirty="0" smtClean="0"/>
              <a:t>continuously works and collaborates with GT Coordinators and teachers in the schools to find the gifted youth.  Educators help to identify those who qualify and then informs the students of the opportunities TIP offers.  However, the parents and family members are very important to the process.  They understand their child and often seek more for their child’s advancement. </a:t>
            </a:r>
            <a:r>
              <a:rPr lang="en-US" dirty="0" smtClean="0"/>
              <a:t>It takes all of us working together </a:t>
            </a:r>
            <a:r>
              <a:rPr lang="en-US" baseline="0" dirty="0" smtClean="0"/>
              <a:t>to encourage gifted students to reach their maximum talent and </a:t>
            </a:r>
            <a:r>
              <a:rPr lang="en-US" dirty="0" smtClean="0"/>
              <a:t>increase the chances for greater success</a:t>
            </a:r>
            <a:r>
              <a:rPr lang="en-US" baseline="0" dirty="0" smtClean="0"/>
              <a:t>. </a:t>
            </a:r>
            <a:endParaRPr lang="en-US" dirty="0" smtClean="0"/>
          </a:p>
          <a:p>
            <a:endParaRPr lang="en-US" dirty="0" smtClean="0"/>
          </a:p>
          <a:p>
            <a:endParaRPr lang="en-US" dirty="0" smtClean="0"/>
          </a:p>
        </p:txBody>
      </p:sp>
    </p:spTree>
    <p:extLst>
      <p:ext uri="{BB962C8B-B14F-4D97-AF65-F5344CB8AC3E}">
        <p14:creationId xmlns:p14="http://schemas.microsoft.com/office/powerpoint/2010/main" val="374082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AD67C0C5-F7EE-419E-805D-1AD1695B50C1}" type="slidenum">
              <a:rPr lang="en-US"/>
              <a:pPr/>
              <a:t>5</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a:lnSpc>
                <a:spcPct val="90000"/>
              </a:lnSpc>
              <a:buSzPct val="100000"/>
            </a:pPr>
            <a:r>
              <a:rPr lang="en-US" kern="0" dirty="0" smtClean="0">
                <a:solidFill>
                  <a:schemeClr val="tx2"/>
                </a:solidFill>
              </a:rPr>
              <a:t>At Duke TIP, Talent Search is</a:t>
            </a:r>
            <a:r>
              <a:rPr lang="en-US" kern="0" baseline="0" dirty="0" smtClean="0">
                <a:solidFill>
                  <a:schemeClr val="tx2"/>
                </a:solidFill>
              </a:rPr>
              <a:t> only one department but is the entry point for students to participate.  There are two talent searches. Students may join the younger talent search as early as the 4th grade and may continue with TIP, by applying for the 7th Grade Talent Search, which offers programs through high school.  This model shows </a:t>
            </a:r>
            <a:r>
              <a:rPr lang="en-US" kern="0" dirty="0" smtClean="0">
                <a:solidFill>
                  <a:schemeClr val="tx2"/>
                </a:solidFill>
              </a:rPr>
              <a:t>that both of our talent searches</a:t>
            </a:r>
            <a:r>
              <a:rPr lang="en-US" kern="0" baseline="0" dirty="0" smtClean="0">
                <a:solidFill>
                  <a:schemeClr val="tx2"/>
                </a:solidFill>
              </a:rPr>
              <a:t> support the needs of gifted </a:t>
            </a:r>
            <a:r>
              <a:rPr lang="en-US" kern="0" dirty="0" smtClean="0">
                <a:solidFill>
                  <a:schemeClr val="tx2"/>
                </a:solidFill>
              </a:rPr>
              <a:t>students.   Both</a:t>
            </a:r>
            <a:r>
              <a:rPr lang="en-US" kern="0" baseline="0" dirty="0" smtClean="0">
                <a:solidFill>
                  <a:schemeClr val="tx2"/>
                </a:solidFill>
              </a:rPr>
              <a:t> searches </a:t>
            </a:r>
            <a:r>
              <a:rPr lang="en-US" kern="0" dirty="0" smtClean="0">
                <a:solidFill>
                  <a:schemeClr val="tx2"/>
                </a:solidFill>
              </a:rPr>
              <a:t>provide:</a:t>
            </a:r>
            <a:r>
              <a:rPr lang="en-US" kern="0" baseline="0" dirty="0" smtClean="0">
                <a:solidFill>
                  <a:schemeClr val="tx2"/>
                </a:solidFill>
              </a:rPr>
              <a:t> </a:t>
            </a:r>
            <a:r>
              <a:rPr lang="en-US" kern="0" dirty="0" smtClean="0">
                <a:solidFill>
                  <a:schemeClr val="tx2"/>
                </a:solidFill>
              </a:rPr>
              <a:t>above-level testing and appropriate assessment measures,</a:t>
            </a:r>
            <a:r>
              <a:rPr lang="en-US" kern="0" baseline="0" dirty="0" smtClean="0">
                <a:solidFill>
                  <a:schemeClr val="tx2"/>
                </a:solidFill>
              </a:rPr>
              <a:t> </a:t>
            </a:r>
            <a:r>
              <a:rPr lang="en-US" kern="0" dirty="0" smtClean="0">
                <a:solidFill>
                  <a:schemeClr val="tx2"/>
                </a:solidFill>
              </a:rPr>
              <a:t>access to Duke TIP’s network of educational programs and resources, and most importantly</a:t>
            </a:r>
            <a:r>
              <a:rPr lang="en-US" kern="0" baseline="0" dirty="0" smtClean="0">
                <a:solidFill>
                  <a:schemeClr val="tx2"/>
                </a:solidFill>
              </a:rPr>
              <a:t> </a:t>
            </a:r>
            <a:r>
              <a:rPr lang="en-US" kern="0" dirty="0" smtClean="0">
                <a:solidFill>
                  <a:schemeClr val="tx2"/>
                </a:solidFill>
              </a:rPr>
              <a:t>motivation and encouragement for students focused on academic achievement. We are here today to focus primarily on the 7th Grade Talent Search. </a:t>
            </a:r>
          </a:p>
        </p:txBody>
      </p:sp>
    </p:spTree>
    <p:extLst>
      <p:ext uri="{BB962C8B-B14F-4D97-AF65-F5344CB8AC3E}">
        <p14:creationId xmlns:p14="http://schemas.microsoft.com/office/powerpoint/2010/main" val="351668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pitchFamily="34" charset="0"/>
              </a:rPr>
              <a:t>As stated, Talent Search is where</a:t>
            </a:r>
            <a:r>
              <a:rPr lang="en-US" baseline="0" dirty="0" smtClean="0">
                <a:cs typeface="Arial" pitchFamily="34" charset="0"/>
              </a:rPr>
              <a:t> the TIP  experience begins. </a:t>
            </a:r>
            <a:r>
              <a:rPr lang="en-US" dirty="0" smtClean="0">
                <a:cs typeface="Arial" pitchFamily="34" charset="0"/>
              </a:rPr>
              <a:t> The</a:t>
            </a:r>
            <a:r>
              <a:rPr lang="en-US" baseline="0" dirty="0" smtClean="0">
                <a:cs typeface="Arial" pitchFamily="34" charset="0"/>
              </a:rPr>
              <a:t> process starts with identifying the student’s giftedness &amp; qualifying for the program, then enrolling which opens the opportunities for participation.</a:t>
            </a:r>
            <a:endParaRPr lang="en-US" dirty="0"/>
          </a:p>
        </p:txBody>
      </p:sp>
      <p:sp>
        <p:nvSpPr>
          <p:cNvPr id="4" name="Slide Number Placeholder 3"/>
          <p:cNvSpPr>
            <a:spLocks noGrp="1"/>
          </p:cNvSpPr>
          <p:nvPr>
            <p:ph type="sldNum" sz="quarter" idx="10"/>
          </p:nvPr>
        </p:nvSpPr>
        <p:spPr/>
        <p:txBody>
          <a:bodyPr/>
          <a:lstStyle/>
          <a:p>
            <a:pPr>
              <a:defRPr/>
            </a:pPr>
            <a:fld id="{917E2FBA-6897-417F-BDFC-0870037A6393}" type="slidenum">
              <a:rPr lang="en-US" smtClean="0"/>
              <a:pPr>
                <a:defRPr/>
              </a:pPr>
              <a:t>6</a:t>
            </a:fld>
            <a:endParaRPr lang="en-US" dirty="0"/>
          </a:p>
        </p:txBody>
      </p:sp>
    </p:spTree>
    <p:extLst>
      <p:ext uri="{BB962C8B-B14F-4D97-AF65-F5344CB8AC3E}">
        <p14:creationId xmlns:p14="http://schemas.microsoft.com/office/powerpoint/2010/main" val="164339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DA214FE2-2B0E-4DA8-B349-B076293C24CB}" type="slidenum">
              <a:rPr lang="en-US"/>
              <a:pPr/>
              <a:t>7</a:t>
            </a:fld>
            <a:endParaRPr lang="en-US" dirty="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391848" y="4421823"/>
            <a:ext cx="5956089" cy="4189095"/>
          </a:xfrm>
        </p:spPr>
        <p:txBody>
          <a:bodyPr/>
          <a:lstStyle/>
          <a:p>
            <a:pPr marL="797103" lvl="1" indent="-341615" defTabSz="910976">
              <a:spcAft>
                <a:spcPts val="1395"/>
              </a:spcAft>
              <a:buClr>
                <a:schemeClr val="accent2"/>
              </a:buClr>
              <a:buSzPct val="100000"/>
              <a:defRPr/>
            </a:pPr>
            <a:r>
              <a:rPr lang="en-US" b="1" dirty="0">
                <a:solidFill>
                  <a:schemeClr val="tx2"/>
                </a:solidFill>
              </a:rPr>
              <a:t>Eligibility is an Honor!</a:t>
            </a:r>
          </a:p>
          <a:p>
            <a:pPr marL="797103" lvl="1" indent="-341615">
              <a:spcAft>
                <a:spcPts val="1395"/>
              </a:spcAft>
              <a:buClr>
                <a:schemeClr val="accent2"/>
              </a:buClr>
              <a:buSzPct val="100000"/>
            </a:pPr>
            <a:r>
              <a:rPr lang="en-US" dirty="0" smtClean="0">
                <a:solidFill>
                  <a:schemeClr val="tx2"/>
                </a:solidFill>
              </a:rPr>
              <a:t>This talent search is for current 7th graders (or 8th graders who skipped 7th grade during the current year).</a:t>
            </a:r>
          </a:p>
          <a:p>
            <a:pPr marL="797103" lvl="1" indent="-341615">
              <a:spcAft>
                <a:spcPts val="1395"/>
              </a:spcAft>
              <a:buClr>
                <a:schemeClr val="accent2"/>
              </a:buClr>
              <a:buSzPct val="100000"/>
            </a:pPr>
            <a:r>
              <a:rPr lang="en-US" dirty="0" smtClean="0">
                <a:solidFill>
                  <a:schemeClr val="tx2"/>
                </a:solidFill>
              </a:rPr>
              <a:t>To</a:t>
            </a:r>
            <a:r>
              <a:rPr lang="en-US" baseline="0" dirty="0" smtClean="0">
                <a:solidFill>
                  <a:schemeClr val="tx2"/>
                </a:solidFill>
              </a:rPr>
              <a:t> qualify, t</a:t>
            </a:r>
            <a:r>
              <a:rPr lang="en-US" dirty="0" smtClean="0">
                <a:solidFill>
                  <a:schemeClr val="tx2"/>
                </a:solidFill>
              </a:rPr>
              <a:t>hey must have scored at or above the 95</a:t>
            </a:r>
            <a:r>
              <a:rPr lang="en-US" baseline="30000" dirty="0" smtClean="0">
                <a:solidFill>
                  <a:schemeClr val="tx2"/>
                </a:solidFill>
              </a:rPr>
              <a:t>th</a:t>
            </a:r>
            <a:r>
              <a:rPr lang="en-US" dirty="0" smtClean="0">
                <a:solidFill>
                  <a:schemeClr val="tx2"/>
                </a:solidFill>
              </a:rPr>
              <a:t> percentile on an acceptable achievement subtest area or IQ test.  We have provided an extensive list of these tests on our website. If</a:t>
            </a:r>
            <a:r>
              <a:rPr lang="en-US" baseline="0" dirty="0" smtClean="0">
                <a:solidFill>
                  <a:schemeClr val="tx2"/>
                </a:solidFill>
              </a:rPr>
              <a:t> </a:t>
            </a:r>
            <a:r>
              <a:rPr lang="en-US" dirty="0" smtClean="0">
                <a:solidFill>
                  <a:schemeClr val="tx2"/>
                </a:solidFill>
              </a:rPr>
              <a:t>there are complications</a:t>
            </a:r>
            <a:r>
              <a:rPr lang="en-US" baseline="0" dirty="0" smtClean="0">
                <a:solidFill>
                  <a:schemeClr val="tx2"/>
                </a:solidFill>
              </a:rPr>
              <a:t> regarding the availability of a student’s scores, a coordinator or teacher may </a:t>
            </a:r>
            <a:r>
              <a:rPr lang="en-US" dirty="0" smtClean="0">
                <a:solidFill>
                  <a:schemeClr val="tx2"/>
                </a:solidFill>
              </a:rPr>
              <a:t>recommend the student, who they feel is qualified to participate.  Parents and teachers know the students</a:t>
            </a:r>
            <a:r>
              <a:rPr lang="en-US" baseline="0" dirty="0" smtClean="0">
                <a:solidFill>
                  <a:schemeClr val="tx2"/>
                </a:solidFill>
              </a:rPr>
              <a:t> </a:t>
            </a:r>
            <a:r>
              <a:rPr lang="en-US" dirty="0" smtClean="0">
                <a:solidFill>
                  <a:schemeClr val="tx2"/>
                </a:solidFill>
              </a:rPr>
              <a:t>best!</a:t>
            </a:r>
            <a:r>
              <a:rPr lang="en-US" baseline="0" dirty="0" smtClean="0">
                <a:solidFill>
                  <a:schemeClr val="tx2"/>
                </a:solidFill>
              </a:rPr>
              <a:t> </a:t>
            </a:r>
            <a:r>
              <a:rPr lang="en-US" dirty="0" smtClean="0">
                <a:solidFill>
                  <a:schemeClr val="tx2"/>
                </a:solidFill>
              </a:rPr>
              <a:t>As stated in the 7th</a:t>
            </a:r>
            <a:r>
              <a:rPr lang="en-US" baseline="0" dirty="0" smtClean="0">
                <a:solidFill>
                  <a:schemeClr val="tx2"/>
                </a:solidFill>
              </a:rPr>
              <a:t> Grade Coordinator’s Guide, you may i</a:t>
            </a:r>
            <a:r>
              <a:rPr lang="en-US" dirty="0" smtClean="0">
                <a:solidFill>
                  <a:schemeClr val="tx2"/>
                </a:solidFill>
              </a:rPr>
              <a:t>ndicate</a:t>
            </a:r>
            <a:r>
              <a:rPr lang="en-US" baseline="0" dirty="0" smtClean="0">
                <a:solidFill>
                  <a:schemeClr val="tx2"/>
                </a:solidFill>
              </a:rPr>
              <a:t> this recommendation on the notification letter by writing in “coordinator recommendation” in the test name in the Qualifying Test Score section.</a:t>
            </a:r>
          </a:p>
          <a:p>
            <a:pPr marL="804676" lvl="1" indent="-344861">
              <a:spcAft>
                <a:spcPts val="1408"/>
              </a:spcAft>
              <a:buClr>
                <a:schemeClr val="accent2"/>
              </a:buClr>
              <a:buSzPct val="100000"/>
            </a:pPr>
            <a:r>
              <a:rPr lang="en-US" baseline="0" dirty="0" smtClean="0">
                <a:solidFill>
                  <a:schemeClr val="tx2"/>
                </a:solidFill>
              </a:rPr>
              <a:t>On the </a:t>
            </a:r>
            <a:r>
              <a:rPr lang="en-US" b="1" baseline="0" dirty="0" smtClean="0">
                <a:solidFill>
                  <a:srgbClr val="FF0000"/>
                </a:solidFill>
              </a:rPr>
              <a:t>paper application</a:t>
            </a:r>
            <a:r>
              <a:rPr lang="en-US" baseline="0" dirty="0" smtClean="0">
                <a:solidFill>
                  <a:schemeClr val="tx2"/>
                </a:solidFill>
              </a:rPr>
              <a:t>, the student will select “other” as the test name and then write in “coordinator recommendation”</a:t>
            </a:r>
          </a:p>
          <a:p>
            <a:pPr marL="804676" lvl="1" indent="-344861">
              <a:spcAft>
                <a:spcPts val="1408"/>
              </a:spcAft>
              <a:buClr>
                <a:schemeClr val="accent2"/>
              </a:buClr>
              <a:buSzPct val="100000"/>
            </a:pPr>
            <a:r>
              <a:rPr lang="en-US" b="1" baseline="0" dirty="0" smtClean="0">
                <a:solidFill>
                  <a:schemeClr val="tx2"/>
                </a:solidFill>
              </a:rPr>
              <a:t>Or, </a:t>
            </a:r>
            <a:r>
              <a:rPr lang="en-US" baseline="0" dirty="0" smtClean="0">
                <a:solidFill>
                  <a:schemeClr val="tx2"/>
                </a:solidFill>
              </a:rPr>
              <a:t> </a:t>
            </a:r>
            <a:r>
              <a:rPr lang="en-US" b="1" baseline="0" dirty="0" smtClean="0">
                <a:solidFill>
                  <a:srgbClr val="FF0000"/>
                </a:solidFill>
              </a:rPr>
              <a:t>online</a:t>
            </a:r>
            <a:r>
              <a:rPr lang="en-US" baseline="0" dirty="0" smtClean="0">
                <a:solidFill>
                  <a:schemeClr val="tx2"/>
                </a:solidFill>
              </a:rPr>
              <a:t>, student will select “coordinator recommendation” from the drop down list of qualifying test names.</a:t>
            </a:r>
            <a:endParaRPr lang="en-US" dirty="0" smtClean="0">
              <a:solidFill>
                <a:schemeClr val="tx2"/>
              </a:solidFill>
            </a:endParaRPr>
          </a:p>
          <a:p>
            <a:endParaRPr lang="en-US" dirty="0"/>
          </a:p>
        </p:txBody>
      </p:sp>
    </p:spTree>
    <p:extLst>
      <p:ext uri="{BB962C8B-B14F-4D97-AF65-F5344CB8AC3E}">
        <p14:creationId xmlns:p14="http://schemas.microsoft.com/office/powerpoint/2010/main" val="199477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smtClean="0"/>
              <a:t>For the student who needs more</a:t>
            </a:r>
            <a:r>
              <a:rPr lang="en-US" baseline="0" dirty="0" smtClean="0"/>
              <a:t> of a learning </a:t>
            </a:r>
            <a:r>
              <a:rPr lang="en-US" dirty="0" smtClean="0"/>
              <a:t>challenge</a:t>
            </a:r>
            <a:r>
              <a:rPr lang="en-US" baseline="0" dirty="0" smtClean="0"/>
              <a:t> than what they receive in </a:t>
            </a:r>
            <a:r>
              <a:rPr lang="en-US" dirty="0" smtClean="0"/>
              <a:t>the regular classroom, Duke</a:t>
            </a:r>
            <a:r>
              <a:rPr lang="en-US" baseline="0" dirty="0" smtClean="0"/>
              <a:t> TIP resources and programs will add value to the learning experience.  Through engagement, a student will  gain more self-confidence, feel more connected and meet other students who are smart like themselves. </a:t>
            </a:r>
            <a:endParaRPr lang="en-US" dirty="0" smtClean="0"/>
          </a:p>
          <a:p>
            <a:endParaRPr lang="en-US" dirty="0"/>
          </a:p>
        </p:txBody>
      </p:sp>
      <p:sp>
        <p:nvSpPr>
          <p:cNvPr id="4" name="Slide Number Placeholder 3"/>
          <p:cNvSpPr>
            <a:spLocks noGrp="1"/>
          </p:cNvSpPr>
          <p:nvPr>
            <p:ph type="sldNum" sz="quarter" idx="10"/>
          </p:nvPr>
        </p:nvSpPr>
        <p:spPr/>
        <p:txBody>
          <a:bodyPr/>
          <a:lstStyle/>
          <a:p>
            <a:fld id="{8FE02D9C-E900-425C-877F-CD5EBD7038FE}" type="slidenum">
              <a:rPr lang="en-US" smtClean="0"/>
              <a:t>8</a:t>
            </a:fld>
            <a:endParaRPr lang="en-US"/>
          </a:p>
        </p:txBody>
      </p:sp>
    </p:spTree>
    <p:extLst>
      <p:ext uri="{BB962C8B-B14F-4D97-AF65-F5344CB8AC3E}">
        <p14:creationId xmlns:p14="http://schemas.microsoft.com/office/powerpoint/2010/main" val="5070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Testing is required</a:t>
            </a:r>
            <a:r>
              <a:rPr lang="en-US" baseline="0" dirty="0" smtClean="0"/>
              <a:t> for students who enroll in this program.  As part of their talent search enrollment, Duke TIP will register the student for either the ACT or the SAT. As well, after receiving their test scores, we provide helpful insights about their abilities and aptitudes.  Most parents and students place strong value on this benefit. Also, taking the test gives them the opportunity to preview the same test they will face during the college admissions</a:t>
            </a:r>
            <a:r>
              <a:rPr lang="en-US" dirty="0" smtClean="0"/>
              <a:t> </a:t>
            </a:r>
            <a:r>
              <a:rPr lang="en-US" baseline="0" dirty="0" smtClean="0"/>
              <a:t>process. </a:t>
            </a:r>
            <a:endParaRPr lang="en-US" dirty="0"/>
          </a:p>
        </p:txBody>
      </p:sp>
      <p:sp>
        <p:nvSpPr>
          <p:cNvPr id="4" name="Slide Number Placeholder 3"/>
          <p:cNvSpPr>
            <a:spLocks noGrp="1"/>
          </p:cNvSpPr>
          <p:nvPr>
            <p:ph type="sldNum" sz="quarter" idx="10"/>
          </p:nvPr>
        </p:nvSpPr>
        <p:spPr/>
        <p:txBody>
          <a:bodyPr/>
          <a:lstStyle/>
          <a:p>
            <a:fld id="{8FE02D9C-E900-425C-877F-CD5EBD7038FE}" type="slidenum">
              <a:rPr lang="en-US" smtClean="0"/>
              <a:t>9</a:t>
            </a:fld>
            <a:endParaRPr lang="en-US"/>
          </a:p>
        </p:txBody>
      </p:sp>
    </p:spTree>
    <p:extLst>
      <p:ext uri="{BB962C8B-B14F-4D97-AF65-F5344CB8AC3E}">
        <p14:creationId xmlns:p14="http://schemas.microsoft.com/office/powerpoint/2010/main" val="3375094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oundRect">
            <a:avLst/>
          </a:prstGeom>
          <a:ln w="25400">
            <a:noFill/>
          </a:ln>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3AF4825-E9BE-4C85-BD52-B7E6DCFF57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33A729-AC77-4F26-B359-F8242C6F47F6}" type="slidenum">
              <a:rPr lang="en-US" smtClean="0"/>
              <a:t>‹#›</a:t>
            </a:fld>
            <a:endParaRPr lang="en-US"/>
          </a:p>
        </p:txBody>
      </p:sp>
      <p:grpSp>
        <p:nvGrpSpPr>
          <p:cNvPr id="17" name="Group 16"/>
          <p:cNvGrpSpPr/>
          <p:nvPr userDrawn="1"/>
        </p:nvGrpSpPr>
        <p:grpSpPr>
          <a:xfrm>
            <a:off x="0" y="228600"/>
            <a:ext cx="7924800" cy="1057989"/>
            <a:chOff x="0" y="228600"/>
            <a:chExt cx="7924800" cy="1057989"/>
          </a:xfrm>
          <a:solidFill>
            <a:srgbClr val="66B361"/>
          </a:solidFill>
        </p:grpSpPr>
        <p:sp>
          <p:nvSpPr>
            <p:cNvPr id="18" name="Round Same Side Corner Rectangle 17"/>
            <p:cNvSpPr/>
            <p:nvPr userDrawn="1"/>
          </p:nvSpPr>
          <p:spPr>
            <a:xfrm rot="5400000">
              <a:off x="3433405" y="-3204805"/>
              <a:ext cx="1057989" cy="79248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323612"/>
              <a:ext cx="1138316" cy="867966"/>
            </a:xfrm>
            <a:prstGeom prst="round2DiagRect">
              <a:avLst/>
            </a:prstGeom>
            <a:grpFill/>
          </p:spPr>
        </p:pic>
      </p:grpSp>
      <p:grpSp>
        <p:nvGrpSpPr>
          <p:cNvPr id="20" name="Group 19"/>
          <p:cNvGrpSpPr/>
          <p:nvPr userDrawn="1"/>
        </p:nvGrpSpPr>
        <p:grpSpPr>
          <a:xfrm>
            <a:off x="5334000" y="6248401"/>
            <a:ext cx="3810000" cy="495299"/>
            <a:chOff x="5334000" y="5849452"/>
            <a:chExt cx="3810000" cy="894248"/>
          </a:xfrm>
          <a:solidFill>
            <a:srgbClr val="3B5996"/>
          </a:solidFill>
        </p:grpSpPr>
        <p:sp>
          <p:nvSpPr>
            <p:cNvPr id="21" name="Round Same Side Corner Rectangle 20"/>
            <p:cNvSpPr/>
            <p:nvPr userDrawn="1"/>
          </p:nvSpPr>
          <p:spPr>
            <a:xfrm rot="16200000">
              <a:off x="6800850" y="4400550"/>
              <a:ext cx="876300" cy="38100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userDrawn="1"/>
          </p:nvSpPr>
          <p:spPr>
            <a:xfrm>
              <a:off x="5772150" y="5849452"/>
              <a:ext cx="2933700" cy="833523"/>
            </a:xfrm>
            <a:prstGeom prst="rect">
              <a:avLst/>
            </a:prstGeom>
            <a:noFill/>
            <a:ln>
              <a:noFill/>
            </a:ln>
          </p:spPr>
          <p:txBody>
            <a:bodyPr wrap="square" rtlCol="0" anchor="ctr">
              <a:spAutoFit/>
            </a:bodyPr>
            <a:lstStyle/>
            <a:p>
              <a:pPr algn="ctr"/>
              <a:r>
                <a:rPr lang="en-US" sz="2400" dirty="0" smtClean="0">
                  <a:solidFill>
                    <a:schemeClr val="bg1"/>
                  </a:solidFill>
                </a:rPr>
                <a:t>Opportunity.</a:t>
              </a:r>
              <a:r>
                <a:rPr lang="en-US" sz="2400" baseline="0" dirty="0" smtClean="0">
                  <a:solidFill>
                    <a:schemeClr val="bg1"/>
                  </a:solidFill>
                </a:rPr>
                <a:t> For Life.</a:t>
              </a:r>
              <a:endParaRPr lang="en-US" sz="2400" dirty="0">
                <a:solidFill>
                  <a:schemeClr val="bg1"/>
                </a:solidFill>
              </a:endParaRPr>
            </a:p>
          </p:txBody>
        </p:sp>
      </p:grpSp>
    </p:spTree>
    <p:extLst>
      <p:ext uri="{BB962C8B-B14F-4D97-AF65-F5344CB8AC3E}">
        <p14:creationId xmlns:p14="http://schemas.microsoft.com/office/powerpoint/2010/main" val="152670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71079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866233"/>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36410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93867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7086600" cy="1447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4671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2362200"/>
            <a:ext cx="34671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34379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3AF4825-E9BE-4C85-BD52-B7E6DCFF57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3A729-AC77-4F26-B359-F8242C6F47F6}" type="slidenum">
              <a:rPr lang="en-US" smtClean="0"/>
              <a:t>‹#›</a:t>
            </a:fld>
            <a:endParaRPr lang="en-US"/>
          </a:p>
        </p:txBody>
      </p:sp>
      <p:grpSp>
        <p:nvGrpSpPr>
          <p:cNvPr id="7" name="Group 6"/>
          <p:cNvGrpSpPr/>
          <p:nvPr userDrawn="1"/>
        </p:nvGrpSpPr>
        <p:grpSpPr>
          <a:xfrm>
            <a:off x="0" y="228600"/>
            <a:ext cx="7924800" cy="1057989"/>
            <a:chOff x="0" y="228600"/>
            <a:chExt cx="7924800" cy="1057989"/>
          </a:xfrm>
          <a:solidFill>
            <a:srgbClr val="66B361"/>
          </a:solidFill>
        </p:grpSpPr>
        <p:sp>
          <p:nvSpPr>
            <p:cNvPr id="8" name="Round Same Side Corner Rectangle 7"/>
            <p:cNvSpPr/>
            <p:nvPr userDrawn="1"/>
          </p:nvSpPr>
          <p:spPr>
            <a:xfrm rot="5400000">
              <a:off x="3433405" y="-3204805"/>
              <a:ext cx="1057989" cy="79248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323612"/>
              <a:ext cx="1138316" cy="867966"/>
            </a:xfrm>
            <a:prstGeom prst="round2DiagRect">
              <a:avLst/>
            </a:prstGeom>
            <a:grpFill/>
          </p:spPr>
        </p:pic>
      </p:grpSp>
      <p:sp>
        <p:nvSpPr>
          <p:cNvPr id="18" name="TextBox 17"/>
          <p:cNvSpPr txBox="1"/>
          <p:nvPr userDrawn="1"/>
        </p:nvSpPr>
        <p:spPr>
          <a:xfrm>
            <a:off x="5772150" y="6248401"/>
            <a:ext cx="2933700" cy="461665"/>
          </a:xfrm>
          <a:prstGeom prst="rect">
            <a:avLst/>
          </a:prstGeom>
          <a:noFill/>
        </p:spPr>
        <p:txBody>
          <a:bodyPr wrap="square" rtlCol="0" anchor="ctr">
            <a:spAutoFit/>
          </a:bodyPr>
          <a:lstStyle/>
          <a:p>
            <a:pPr algn="ctr"/>
            <a:r>
              <a:rPr lang="en-US" sz="2400" dirty="0" smtClean="0">
                <a:solidFill>
                  <a:schemeClr val="bg1"/>
                </a:solidFill>
              </a:rPr>
              <a:t>Opportunity.</a:t>
            </a:r>
            <a:r>
              <a:rPr lang="en-US" sz="2400" baseline="0" dirty="0" smtClean="0">
                <a:solidFill>
                  <a:schemeClr val="bg1"/>
                </a:solidFill>
              </a:rPr>
              <a:t> For Life.</a:t>
            </a:r>
            <a:endParaRPr lang="en-US" sz="2400" dirty="0">
              <a:solidFill>
                <a:schemeClr val="bg1"/>
              </a:solidFill>
            </a:endParaRPr>
          </a:p>
        </p:txBody>
      </p:sp>
      <p:grpSp>
        <p:nvGrpSpPr>
          <p:cNvPr id="23" name="Group 22"/>
          <p:cNvGrpSpPr/>
          <p:nvPr userDrawn="1"/>
        </p:nvGrpSpPr>
        <p:grpSpPr>
          <a:xfrm>
            <a:off x="5334000" y="6248401"/>
            <a:ext cx="3810000" cy="495299"/>
            <a:chOff x="5334000" y="5849452"/>
            <a:chExt cx="3810000" cy="894248"/>
          </a:xfrm>
          <a:solidFill>
            <a:srgbClr val="3B5996"/>
          </a:solidFill>
        </p:grpSpPr>
        <p:sp>
          <p:nvSpPr>
            <p:cNvPr id="24" name="Round Same Side Corner Rectangle 23"/>
            <p:cNvSpPr/>
            <p:nvPr userDrawn="1"/>
          </p:nvSpPr>
          <p:spPr>
            <a:xfrm rot="16200000">
              <a:off x="6800850" y="4400550"/>
              <a:ext cx="876300" cy="38100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userDrawn="1"/>
          </p:nvSpPr>
          <p:spPr>
            <a:xfrm>
              <a:off x="5772150" y="5849452"/>
              <a:ext cx="2933700" cy="833523"/>
            </a:xfrm>
            <a:prstGeom prst="rect">
              <a:avLst/>
            </a:prstGeom>
            <a:noFill/>
            <a:ln>
              <a:noFill/>
            </a:ln>
          </p:spPr>
          <p:txBody>
            <a:bodyPr wrap="square" rtlCol="0" anchor="ctr">
              <a:spAutoFit/>
            </a:bodyPr>
            <a:lstStyle/>
            <a:p>
              <a:pPr algn="ctr"/>
              <a:r>
                <a:rPr lang="en-US" sz="2400" dirty="0" smtClean="0">
                  <a:solidFill>
                    <a:schemeClr val="bg1"/>
                  </a:solidFill>
                </a:rPr>
                <a:t>Opportunity.</a:t>
              </a:r>
              <a:r>
                <a:rPr lang="en-US" sz="2400" baseline="0" dirty="0" smtClean="0">
                  <a:solidFill>
                    <a:schemeClr val="bg1"/>
                  </a:solidFill>
                </a:rPr>
                <a:t> For Life.</a:t>
              </a:r>
              <a:endParaRPr lang="en-US" sz="2400" dirty="0">
                <a:solidFill>
                  <a:schemeClr val="bg1"/>
                </a:solidFill>
              </a:endParaRPr>
            </a:p>
          </p:txBody>
        </p:sp>
      </p:grpSp>
      <p:sp>
        <p:nvSpPr>
          <p:cNvPr id="2" name="Title 1"/>
          <p:cNvSpPr>
            <a:spLocks noGrp="1"/>
          </p:cNvSpPr>
          <p:nvPr>
            <p:ph type="title"/>
          </p:nvPr>
        </p:nvSpPr>
        <p:spPr>
          <a:xfrm>
            <a:off x="457200" y="152400"/>
            <a:ext cx="8229600" cy="1143000"/>
          </a:xfrm>
          <a:prstGeom prst="roundRect">
            <a:avLst/>
          </a:prstGeom>
          <a:ln w="25400">
            <a:noFill/>
          </a:ln>
        </p:spPr>
        <p:txBody>
          <a:bodyP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01693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3AF4825-E9BE-4C85-BD52-B7E6DCFF57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3A729-AC77-4F26-B359-F8242C6F47F6}" type="slidenum">
              <a:rPr lang="en-US" smtClean="0"/>
              <a:t>‹#›</a:t>
            </a:fld>
            <a:endParaRPr lang="en-US"/>
          </a:p>
        </p:txBody>
      </p:sp>
      <p:sp>
        <p:nvSpPr>
          <p:cNvPr id="12" name="TextBox 11"/>
          <p:cNvSpPr txBox="1"/>
          <p:nvPr userDrawn="1"/>
        </p:nvSpPr>
        <p:spPr>
          <a:xfrm>
            <a:off x="5943600" y="6091535"/>
            <a:ext cx="2933700" cy="461665"/>
          </a:xfrm>
          <a:prstGeom prst="rect">
            <a:avLst/>
          </a:prstGeom>
          <a:noFill/>
        </p:spPr>
        <p:txBody>
          <a:bodyPr wrap="square" rtlCol="0">
            <a:spAutoFit/>
          </a:bodyPr>
          <a:lstStyle/>
          <a:p>
            <a:r>
              <a:rPr lang="en-US" sz="2400" dirty="0" smtClean="0">
                <a:solidFill>
                  <a:schemeClr val="bg1"/>
                </a:solidFill>
              </a:rPr>
              <a:t>Opportunity.</a:t>
            </a:r>
            <a:r>
              <a:rPr lang="en-US" sz="2400" baseline="0" dirty="0" smtClean="0">
                <a:solidFill>
                  <a:schemeClr val="bg1"/>
                </a:solidFill>
              </a:rPr>
              <a:t> For Life.</a:t>
            </a:r>
            <a:endParaRPr lang="en-US" sz="2400" dirty="0">
              <a:solidFill>
                <a:schemeClr val="bg1"/>
              </a:solidFill>
            </a:endParaRPr>
          </a:p>
        </p:txBody>
      </p:sp>
      <p:grpSp>
        <p:nvGrpSpPr>
          <p:cNvPr id="16" name="Group 15"/>
          <p:cNvGrpSpPr/>
          <p:nvPr userDrawn="1"/>
        </p:nvGrpSpPr>
        <p:grpSpPr>
          <a:xfrm>
            <a:off x="0" y="228600"/>
            <a:ext cx="7924800" cy="1057989"/>
            <a:chOff x="0" y="228600"/>
            <a:chExt cx="7924800" cy="1057989"/>
          </a:xfrm>
          <a:solidFill>
            <a:srgbClr val="66B361"/>
          </a:solidFill>
        </p:grpSpPr>
        <p:sp>
          <p:nvSpPr>
            <p:cNvPr id="17" name="Round Same Side Corner Rectangle 16"/>
            <p:cNvSpPr/>
            <p:nvPr userDrawn="1"/>
          </p:nvSpPr>
          <p:spPr>
            <a:xfrm rot="5400000">
              <a:off x="3433405" y="-3204805"/>
              <a:ext cx="1057989" cy="79248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323612"/>
              <a:ext cx="1138316" cy="867966"/>
            </a:xfrm>
            <a:prstGeom prst="round2DiagRect">
              <a:avLst/>
            </a:prstGeom>
            <a:grpFill/>
          </p:spPr>
        </p:pic>
      </p:grpSp>
      <p:grpSp>
        <p:nvGrpSpPr>
          <p:cNvPr id="19" name="Group 18"/>
          <p:cNvGrpSpPr/>
          <p:nvPr userDrawn="1"/>
        </p:nvGrpSpPr>
        <p:grpSpPr>
          <a:xfrm>
            <a:off x="5334000" y="6258341"/>
            <a:ext cx="3810000" cy="485358"/>
            <a:chOff x="5334000" y="5867400"/>
            <a:chExt cx="3810000" cy="876300"/>
          </a:xfrm>
        </p:grpSpPr>
        <p:sp>
          <p:nvSpPr>
            <p:cNvPr id="20" name="Round Same Side Corner Rectangle 19"/>
            <p:cNvSpPr/>
            <p:nvPr userDrawn="1"/>
          </p:nvSpPr>
          <p:spPr>
            <a:xfrm rot="16200000">
              <a:off x="6800850" y="4400550"/>
              <a:ext cx="876300" cy="3810000"/>
            </a:xfrm>
            <a:prstGeom prst="round2Same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5772150" y="5910177"/>
              <a:ext cx="2933700" cy="833523"/>
            </a:xfrm>
            <a:prstGeom prst="rect">
              <a:avLst/>
            </a:prstGeom>
            <a:noFill/>
          </p:spPr>
          <p:txBody>
            <a:bodyPr wrap="square" rtlCol="0" anchor="ctr">
              <a:spAutoFit/>
            </a:bodyPr>
            <a:lstStyle/>
            <a:p>
              <a:pPr algn="ctr"/>
              <a:r>
                <a:rPr lang="en-US" sz="2400" dirty="0" smtClean="0">
                  <a:solidFill>
                    <a:schemeClr val="bg1"/>
                  </a:solidFill>
                </a:rPr>
                <a:t>Opportunity.</a:t>
              </a:r>
              <a:r>
                <a:rPr lang="en-US" sz="2400" baseline="0" dirty="0" smtClean="0">
                  <a:solidFill>
                    <a:schemeClr val="bg1"/>
                  </a:solidFill>
                </a:rPr>
                <a:t> For Life.</a:t>
              </a:r>
              <a:endParaRPr lang="en-US" sz="2400" dirty="0">
                <a:solidFill>
                  <a:schemeClr val="bg1"/>
                </a:solidFill>
              </a:endParaRPr>
            </a:p>
          </p:txBody>
        </p:sp>
      </p:grpSp>
      <p:sp>
        <p:nvSpPr>
          <p:cNvPr id="14" name="Round Same Side Corner Rectangle 13"/>
          <p:cNvSpPr/>
          <p:nvPr userDrawn="1"/>
        </p:nvSpPr>
        <p:spPr>
          <a:xfrm rot="16200000">
            <a:off x="6996321" y="4596021"/>
            <a:ext cx="485358" cy="3810000"/>
          </a:xfrm>
          <a:prstGeom prst="round2SameRect">
            <a:avLst/>
          </a:prstGeom>
          <a:solidFill>
            <a:srgbClr val="3B5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5772150" y="6248401"/>
            <a:ext cx="2933700" cy="461665"/>
          </a:xfrm>
          <a:prstGeom prst="rect">
            <a:avLst/>
          </a:prstGeom>
          <a:noFill/>
        </p:spPr>
        <p:txBody>
          <a:bodyPr wrap="square" rtlCol="0" anchor="ctr">
            <a:spAutoFit/>
          </a:bodyPr>
          <a:lstStyle/>
          <a:p>
            <a:pPr algn="ctr"/>
            <a:r>
              <a:rPr lang="en-US" sz="2400" dirty="0" smtClean="0">
                <a:solidFill>
                  <a:schemeClr val="bg1"/>
                </a:solidFill>
              </a:rPr>
              <a:t>Opportunity.</a:t>
            </a:r>
            <a:r>
              <a:rPr lang="en-US" sz="2400" baseline="0" dirty="0" smtClean="0">
                <a:solidFill>
                  <a:schemeClr val="bg1"/>
                </a:solidFill>
              </a:rPr>
              <a:t> For Life.</a:t>
            </a:r>
            <a:endParaRPr lang="en-US" sz="2400" dirty="0">
              <a:solidFill>
                <a:schemeClr val="bg1"/>
              </a:solidFill>
            </a:endParaRPr>
          </a:p>
        </p:txBody>
      </p:sp>
    </p:spTree>
    <p:extLst>
      <p:ext uri="{BB962C8B-B14F-4D97-AF65-F5344CB8AC3E}">
        <p14:creationId xmlns:p14="http://schemas.microsoft.com/office/powerpoint/2010/main" val="327726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14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3AF4825-E9BE-4C85-BD52-B7E6DCFF57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3A729-AC77-4F26-B359-F8242C6F47F6}" type="slidenum">
              <a:rPr lang="en-US" smtClean="0"/>
              <a:t>‹#›</a:t>
            </a:fld>
            <a:endParaRPr lang="en-US"/>
          </a:p>
        </p:txBody>
      </p:sp>
      <p:grpSp>
        <p:nvGrpSpPr>
          <p:cNvPr id="17" name="Group 16"/>
          <p:cNvGrpSpPr/>
          <p:nvPr userDrawn="1"/>
        </p:nvGrpSpPr>
        <p:grpSpPr>
          <a:xfrm>
            <a:off x="0" y="228600"/>
            <a:ext cx="7924800" cy="1057989"/>
            <a:chOff x="0" y="228600"/>
            <a:chExt cx="7924800" cy="1057989"/>
          </a:xfrm>
          <a:solidFill>
            <a:srgbClr val="66B361"/>
          </a:solidFill>
        </p:grpSpPr>
        <p:sp>
          <p:nvSpPr>
            <p:cNvPr id="18" name="Round Same Side Corner Rectangle 17"/>
            <p:cNvSpPr/>
            <p:nvPr userDrawn="1"/>
          </p:nvSpPr>
          <p:spPr>
            <a:xfrm rot="5400000">
              <a:off x="3433405" y="-3204805"/>
              <a:ext cx="1057989" cy="79248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323612"/>
              <a:ext cx="1138316" cy="867966"/>
            </a:xfrm>
            <a:prstGeom prst="round2DiagRect">
              <a:avLst/>
            </a:prstGeom>
            <a:grpFill/>
          </p:spPr>
        </p:pic>
      </p:grpSp>
      <p:sp>
        <p:nvSpPr>
          <p:cNvPr id="14" name="Round Same Side Corner Rectangle 13"/>
          <p:cNvSpPr/>
          <p:nvPr userDrawn="1"/>
        </p:nvSpPr>
        <p:spPr>
          <a:xfrm rot="16200000">
            <a:off x="6996321" y="4596021"/>
            <a:ext cx="485358" cy="3810000"/>
          </a:xfrm>
          <a:prstGeom prst="round2SameRect">
            <a:avLst/>
          </a:prstGeom>
          <a:solidFill>
            <a:srgbClr val="3B5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5772150" y="6248401"/>
            <a:ext cx="2933700" cy="461665"/>
          </a:xfrm>
          <a:prstGeom prst="rect">
            <a:avLst/>
          </a:prstGeom>
          <a:noFill/>
        </p:spPr>
        <p:txBody>
          <a:bodyPr wrap="square" rtlCol="0" anchor="ctr">
            <a:spAutoFit/>
          </a:bodyPr>
          <a:lstStyle/>
          <a:p>
            <a:pPr algn="ctr"/>
            <a:r>
              <a:rPr lang="en-US" sz="2400" dirty="0" smtClean="0">
                <a:solidFill>
                  <a:schemeClr val="bg1"/>
                </a:solidFill>
              </a:rPr>
              <a:t>Opportunity.</a:t>
            </a:r>
            <a:r>
              <a:rPr lang="en-US" sz="2400" baseline="0" dirty="0" smtClean="0">
                <a:solidFill>
                  <a:schemeClr val="bg1"/>
                </a:solidFill>
              </a:rPr>
              <a:t> For Life.</a:t>
            </a:r>
            <a:endParaRPr lang="en-US" sz="2400" dirty="0">
              <a:solidFill>
                <a:schemeClr val="bg1"/>
              </a:solidFill>
            </a:endParaRPr>
          </a:p>
        </p:txBody>
      </p:sp>
    </p:spTree>
    <p:extLst>
      <p:ext uri="{BB962C8B-B14F-4D97-AF65-F5344CB8AC3E}">
        <p14:creationId xmlns:p14="http://schemas.microsoft.com/office/powerpoint/2010/main" val="183718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4844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124201"/>
            <a:ext cx="4040188" cy="300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4844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124201"/>
            <a:ext cx="4041775" cy="300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3AF4825-E9BE-4C85-BD52-B7E6DCFF57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33A729-AC77-4F26-B359-F8242C6F47F6}" type="slidenum">
              <a:rPr lang="en-US" smtClean="0"/>
              <a:t>‹#›</a:t>
            </a:fld>
            <a:endParaRPr lang="en-US"/>
          </a:p>
        </p:txBody>
      </p:sp>
      <p:sp>
        <p:nvSpPr>
          <p:cNvPr id="15" name="TextBox 14"/>
          <p:cNvSpPr txBox="1"/>
          <p:nvPr userDrawn="1"/>
        </p:nvSpPr>
        <p:spPr>
          <a:xfrm>
            <a:off x="5943600" y="6091535"/>
            <a:ext cx="2933700" cy="461665"/>
          </a:xfrm>
          <a:prstGeom prst="rect">
            <a:avLst/>
          </a:prstGeom>
          <a:noFill/>
        </p:spPr>
        <p:txBody>
          <a:bodyPr wrap="square" rtlCol="0">
            <a:spAutoFit/>
          </a:bodyPr>
          <a:lstStyle/>
          <a:p>
            <a:r>
              <a:rPr lang="en-US" sz="2400" dirty="0" smtClean="0">
                <a:solidFill>
                  <a:schemeClr val="bg1"/>
                </a:solidFill>
              </a:rPr>
              <a:t>Opportunity.</a:t>
            </a:r>
            <a:r>
              <a:rPr lang="en-US" sz="2400" baseline="0" dirty="0" smtClean="0">
                <a:solidFill>
                  <a:schemeClr val="bg1"/>
                </a:solidFill>
              </a:rPr>
              <a:t> For Life.</a:t>
            </a:r>
            <a:endParaRPr lang="en-US" sz="2400" dirty="0">
              <a:solidFill>
                <a:schemeClr val="bg1"/>
              </a:solidFill>
            </a:endParaRPr>
          </a:p>
        </p:txBody>
      </p:sp>
      <p:grpSp>
        <p:nvGrpSpPr>
          <p:cNvPr id="19" name="Group 18"/>
          <p:cNvGrpSpPr/>
          <p:nvPr userDrawn="1"/>
        </p:nvGrpSpPr>
        <p:grpSpPr>
          <a:xfrm>
            <a:off x="0" y="228600"/>
            <a:ext cx="7924800" cy="1057989"/>
            <a:chOff x="0" y="228600"/>
            <a:chExt cx="7924800" cy="1057989"/>
          </a:xfrm>
          <a:solidFill>
            <a:srgbClr val="66B361"/>
          </a:solidFill>
        </p:grpSpPr>
        <p:sp>
          <p:nvSpPr>
            <p:cNvPr id="20" name="Round Same Side Corner Rectangle 19"/>
            <p:cNvSpPr/>
            <p:nvPr userDrawn="1"/>
          </p:nvSpPr>
          <p:spPr>
            <a:xfrm rot="5400000">
              <a:off x="3433405" y="-3204805"/>
              <a:ext cx="1057989" cy="79248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323612"/>
              <a:ext cx="1138316" cy="867966"/>
            </a:xfrm>
            <a:prstGeom prst="round2DiagRect">
              <a:avLst/>
            </a:prstGeom>
            <a:grpFill/>
          </p:spPr>
        </p:pic>
      </p:grpSp>
      <p:sp>
        <p:nvSpPr>
          <p:cNvPr id="17" name="Round Same Side Corner Rectangle 16"/>
          <p:cNvSpPr/>
          <p:nvPr userDrawn="1"/>
        </p:nvSpPr>
        <p:spPr>
          <a:xfrm rot="16200000">
            <a:off x="6996321" y="4596021"/>
            <a:ext cx="485358" cy="3810000"/>
          </a:xfrm>
          <a:prstGeom prst="round2SameRect">
            <a:avLst/>
          </a:prstGeom>
          <a:solidFill>
            <a:srgbClr val="3B5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5772150" y="6248401"/>
            <a:ext cx="2933700" cy="461665"/>
          </a:xfrm>
          <a:prstGeom prst="rect">
            <a:avLst/>
          </a:prstGeom>
          <a:noFill/>
        </p:spPr>
        <p:txBody>
          <a:bodyPr wrap="square" rtlCol="0" anchor="ctr">
            <a:spAutoFit/>
          </a:bodyPr>
          <a:lstStyle/>
          <a:p>
            <a:pPr algn="ctr"/>
            <a:r>
              <a:rPr lang="en-US" sz="2400" dirty="0" smtClean="0">
                <a:solidFill>
                  <a:schemeClr val="bg1"/>
                </a:solidFill>
              </a:rPr>
              <a:t>Opportunity.</a:t>
            </a:r>
            <a:r>
              <a:rPr lang="en-US" sz="2400" baseline="0" dirty="0" smtClean="0">
                <a:solidFill>
                  <a:schemeClr val="bg1"/>
                </a:solidFill>
              </a:rPr>
              <a:t> For Life.</a:t>
            </a:r>
            <a:endParaRPr lang="en-US" sz="2400" dirty="0">
              <a:solidFill>
                <a:schemeClr val="bg1"/>
              </a:solidFill>
            </a:endParaRPr>
          </a:p>
        </p:txBody>
      </p:sp>
    </p:spTree>
    <p:extLst>
      <p:ext uri="{BB962C8B-B14F-4D97-AF65-F5344CB8AC3E}">
        <p14:creationId xmlns:p14="http://schemas.microsoft.com/office/powerpoint/2010/main" val="277636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AF4825-E9BE-4C85-BD52-B7E6DCFF57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33A729-AC77-4F26-B359-F8242C6F47F6}" type="slidenum">
              <a:rPr lang="en-US" smtClean="0"/>
              <a:t>‹#›</a:t>
            </a:fld>
            <a:endParaRPr lang="en-US"/>
          </a:p>
        </p:txBody>
      </p:sp>
      <p:grpSp>
        <p:nvGrpSpPr>
          <p:cNvPr id="15" name="Group 14"/>
          <p:cNvGrpSpPr/>
          <p:nvPr userDrawn="1"/>
        </p:nvGrpSpPr>
        <p:grpSpPr>
          <a:xfrm>
            <a:off x="0" y="228600"/>
            <a:ext cx="7924800" cy="1057989"/>
            <a:chOff x="0" y="228600"/>
            <a:chExt cx="7924800" cy="1057989"/>
          </a:xfrm>
          <a:solidFill>
            <a:srgbClr val="66B361"/>
          </a:solidFill>
        </p:grpSpPr>
        <p:sp>
          <p:nvSpPr>
            <p:cNvPr id="16" name="Round Same Side Corner Rectangle 15"/>
            <p:cNvSpPr/>
            <p:nvPr userDrawn="1"/>
          </p:nvSpPr>
          <p:spPr>
            <a:xfrm rot="5400000">
              <a:off x="3433405" y="-3204805"/>
              <a:ext cx="1057989" cy="79248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323612"/>
              <a:ext cx="1138316" cy="867966"/>
            </a:xfrm>
            <a:prstGeom prst="round2DiagRect">
              <a:avLst/>
            </a:prstGeom>
            <a:grpFill/>
          </p:spPr>
        </p:pic>
      </p:grpSp>
      <p:sp>
        <p:nvSpPr>
          <p:cNvPr id="13" name="Round Same Side Corner Rectangle 12"/>
          <p:cNvSpPr/>
          <p:nvPr userDrawn="1"/>
        </p:nvSpPr>
        <p:spPr>
          <a:xfrm rot="16200000">
            <a:off x="6996321" y="4596021"/>
            <a:ext cx="485358" cy="3810000"/>
          </a:xfrm>
          <a:prstGeom prst="round2SameRect">
            <a:avLst/>
          </a:prstGeom>
          <a:solidFill>
            <a:srgbClr val="3B5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5772150" y="6248401"/>
            <a:ext cx="2933700" cy="461665"/>
          </a:xfrm>
          <a:prstGeom prst="rect">
            <a:avLst/>
          </a:prstGeom>
          <a:noFill/>
        </p:spPr>
        <p:txBody>
          <a:bodyPr wrap="square" rtlCol="0" anchor="ctr">
            <a:spAutoFit/>
          </a:bodyPr>
          <a:lstStyle/>
          <a:p>
            <a:pPr algn="ctr"/>
            <a:r>
              <a:rPr lang="en-US" sz="2400" dirty="0" smtClean="0">
                <a:solidFill>
                  <a:schemeClr val="bg1"/>
                </a:solidFill>
              </a:rPr>
              <a:t>Opportunity.</a:t>
            </a:r>
            <a:r>
              <a:rPr lang="en-US" sz="2400" baseline="0" dirty="0" smtClean="0">
                <a:solidFill>
                  <a:schemeClr val="bg1"/>
                </a:solidFill>
              </a:rPr>
              <a:t> For Life.</a:t>
            </a:r>
            <a:endParaRPr lang="en-US" sz="2400" dirty="0">
              <a:solidFill>
                <a:schemeClr val="bg1"/>
              </a:solidFill>
            </a:endParaRPr>
          </a:p>
        </p:txBody>
      </p:sp>
      <p:sp>
        <p:nvSpPr>
          <p:cNvPr id="2" name="Title 1"/>
          <p:cNvSpPr>
            <a:spLocks noGrp="1"/>
          </p:cNvSpPr>
          <p:nvPr>
            <p:ph type="title"/>
          </p:nvPr>
        </p:nvSpPr>
        <p:spPr>
          <a:xfrm>
            <a:off x="457200" y="152400"/>
            <a:ext cx="8229600" cy="1143000"/>
          </a:xfrm>
        </p:spPr>
        <p:txBody>
          <a:bodyPr/>
          <a:lstStyle>
            <a:lvl1pPr>
              <a:defRPr>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8321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F4825-E9BE-4C85-BD52-B7E6DCFF57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33A729-AC77-4F26-B359-F8242C6F47F6}" type="slidenum">
              <a:rPr lang="en-US" smtClean="0"/>
              <a:t>‹#›</a:t>
            </a:fld>
            <a:endParaRPr lang="en-US"/>
          </a:p>
        </p:txBody>
      </p:sp>
      <p:grpSp>
        <p:nvGrpSpPr>
          <p:cNvPr id="14" name="Group 13"/>
          <p:cNvGrpSpPr/>
          <p:nvPr userDrawn="1"/>
        </p:nvGrpSpPr>
        <p:grpSpPr>
          <a:xfrm>
            <a:off x="0" y="228600"/>
            <a:ext cx="7924800" cy="1057989"/>
            <a:chOff x="0" y="228600"/>
            <a:chExt cx="7924800" cy="1057989"/>
          </a:xfrm>
          <a:solidFill>
            <a:srgbClr val="66B361"/>
          </a:solidFill>
        </p:grpSpPr>
        <p:sp>
          <p:nvSpPr>
            <p:cNvPr id="15" name="Round Same Side Corner Rectangle 14"/>
            <p:cNvSpPr/>
            <p:nvPr userDrawn="1"/>
          </p:nvSpPr>
          <p:spPr>
            <a:xfrm rot="5400000">
              <a:off x="3433405" y="-3204805"/>
              <a:ext cx="1057989" cy="79248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323612"/>
              <a:ext cx="1138316" cy="867966"/>
            </a:xfrm>
            <a:prstGeom prst="round2DiagRect">
              <a:avLst/>
            </a:prstGeom>
            <a:grpFill/>
          </p:spPr>
        </p:pic>
      </p:grpSp>
      <p:sp>
        <p:nvSpPr>
          <p:cNvPr id="11" name="Round Same Side Corner Rectangle 10"/>
          <p:cNvSpPr/>
          <p:nvPr userDrawn="1"/>
        </p:nvSpPr>
        <p:spPr>
          <a:xfrm rot="16200000">
            <a:off x="6996321" y="4596021"/>
            <a:ext cx="485358" cy="3810000"/>
          </a:xfrm>
          <a:prstGeom prst="round2SameRect">
            <a:avLst/>
          </a:prstGeom>
          <a:solidFill>
            <a:srgbClr val="3B5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5772150" y="6248401"/>
            <a:ext cx="2933700" cy="461665"/>
          </a:xfrm>
          <a:prstGeom prst="rect">
            <a:avLst/>
          </a:prstGeom>
          <a:noFill/>
        </p:spPr>
        <p:txBody>
          <a:bodyPr wrap="square" rtlCol="0" anchor="ctr">
            <a:spAutoFit/>
          </a:bodyPr>
          <a:lstStyle/>
          <a:p>
            <a:pPr algn="ctr"/>
            <a:r>
              <a:rPr lang="en-US" sz="2400" dirty="0" smtClean="0">
                <a:solidFill>
                  <a:schemeClr val="bg1"/>
                </a:solidFill>
              </a:rPr>
              <a:t>Opportunity.</a:t>
            </a:r>
            <a:r>
              <a:rPr lang="en-US" sz="2400" baseline="0" dirty="0" smtClean="0">
                <a:solidFill>
                  <a:schemeClr val="bg1"/>
                </a:solidFill>
              </a:rPr>
              <a:t> For Life.</a:t>
            </a:r>
            <a:endParaRPr lang="en-US" sz="2400" dirty="0">
              <a:solidFill>
                <a:schemeClr val="bg1"/>
              </a:solidFill>
            </a:endParaRPr>
          </a:p>
        </p:txBody>
      </p:sp>
    </p:spTree>
    <p:extLst>
      <p:ext uri="{BB962C8B-B14F-4D97-AF65-F5344CB8AC3E}">
        <p14:creationId xmlns:p14="http://schemas.microsoft.com/office/powerpoint/2010/main" val="324097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5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3AF4825-E9BE-4C85-BD52-B7E6DCFF57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3A729-AC77-4F26-B359-F8242C6F47F6}" type="slidenum">
              <a:rPr lang="en-US" smtClean="0"/>
              <a:t>‹#›</a:t>
            </a:fld>
            <a:endParaRPr lang="en-US"/>
          </a:p>
        </p:txBody>
      </p:sp>
      <p:grpSp>
        <p:nvGrpSpPr>
          <p:cNvPr id="17" name="Group 16"/>
          <p:cNvGrpSpPr/>
          <p:nvPr userDrawn="1"/>
        </p:nvGrpSpPr>
        <p:grpSpPr>
          <a:xfrm>
            <a:off x="0" y="228600"/>
            <a:ext cx="7924800" cy="1057989"/>
            <a:chOff x="0" y="228600"/>
            <a:chExt cx="7924800" cy="1057989"/>
          </a:xfrm>
          <a:solidFill>
            <a:srgbClr val="66B361"/>
          </a:solidFill>
        </p:grpSpPr>
        <p:sp>
          <p:nvSpPr>
            <p:cNvPr id="18" name="Round Same Side Corner Rectangle 17"/>
            <p:cNvSpPr/>
            <p:nvPr userDrawn="1"/>
          </p:nvSpPr>
          <p:spPr>
            <a:xfrm rot="5400000">
              <a:off x="3433405" y="-3204805"/>
              <a:ext cx="1057989" cy="79248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323612"/>
              <a:ext cx="1138316" cy="867966"/>
            </a:xfrm>
            <a:prstGeom prst="round2DiagRect">
              <a:avLst/>
            </a:prstGeom>
            <a:grpFill/>
          </p:spPr>
        </p:pic>
      </p:grpSp>
      <p:sp>
        <p:nvSpPr>
          <p:cNvPr id="14" name="Round Same Side Corner Rectangle 13"/>
          <p:cNvSpPr/>
          <p:nvPr userDrawn="1"/>
        </p:nvSpPr>
        <p:spPr>
          <a:xfrm rot="16200000">
            <a:off x="6996321" y="4596020"/>
            <a:ext cx="485358" cy="3810000"/>
          </a:xfrm>
          <a:prstGeom prst="round2SameRect">
            <a:avLst/>
          </a:prstGeom>
          <a:solidFill>
            <a:srgbClr val="3B5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5772150" y="6248400"/>
            <a:ext cx="2933700" cy="461665"/>
          </a:xfrm>
          <a:prstGeom prst="rect">
            <a:avLst/>
          </a:prstGeom>
          <a:noFill/>
        </p:spPr>
        <p:txBody>
          <a:bodyPr wrap="square" rtlCol="0" anchor="ctr">
            <a:spAutoFit/>
          </a:bodyPr>
          <a:lstStyle/>
          <a:p>
            <a:pPr algn="ctr"/>
            <a:r>
              <a:rPr lang="en-US" sz="2400" dirty="0" smtClean="0">
                <a:solidFill>
                  <a:schemeClr val="bg1"/>
                </a:solidFill>
              </a:rPr>
              <a:t>Opportunity.</a:t>
            </a:r>
            <a:r>
              <a:rPr lang="en-US" sz="2400" baseline="0" dirty="0" smtClean="0">
                <a:solidFill>
                  <a:schemeClr val="bg1"/>
                </a:solidFill>
              </a:rPr>
              <a:t> For Life.</a:t>
            </a:r>
            <a:endParaRPr lang="en-US" sz="2400" dirty="0">
              <a:solidFill>
                <a:schemeClr val="bg1"/>
              </a:solidFill>
            </a:endParaRPr>
          </a:p>
        </p:txBody>
      </p:sp>
    </p:spTree>
    <p:extLst>
      <p:ext uri="{BB962C8B-B14F-4D97-AF65-F5344CB8AC3E}">
        <p14:creationId xmlns:p14="http://schemas.microsoft.com/office/powerpoint/2010/main" val="208544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86589"/>
            <a:ext cx="5486400" cy="34409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F4825-E9BE-4C85-BD52-B7E6DCFF57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3A729-AC77-4F26-B359-F8242C6F47F6}" type="slidenum">
              <a:rPr lang="en-US" smtClean="0"/>
              <a:t>‹#›</a:t>
            </a:fld>
            <a:endParaRPr lang="en-US"/>
          </a:p>
        </p:txBody>
      </p:sp>
      <p:grpSp>
        <p:nvGrpSpPr>
          <p:cNvPr id="17" name="Group 16"/>
          <p:cNvGrpSpPr/>
          <p:nvPr userDrawn="1"/>
        </p:nvGrpSpPr>
        <p:grpSpPr>
          <a:xfrm>
            <a:off x="0" y="228600"/>
            <a:ext cx="7924800" cy="1057989"/>
            <a:chOff x="0" y="228600"/>
            <a:chExt cx="7924800" cy="1057989"/>
          </a:xfrm>
          <a:solidFill>
            <a:srgbClr val="66B361"/>
          </a:solidFill>
        </p:grpSpPr>
        <p:sp>
          <p:nvSpPr>
            <p:cNvPr id="18" name="Round Same Side Corner Rectangle 17"/>
            <p:cNvSpPr/>
            <p:nvPr userDrawn="1"/>
          </p:nvSpPr>
          <p:spPr>
            <a:xfrm rot="5400000">
              <a:off x="3433405" y="-3204805"/>
              <a:ext cx="1057989" cy="79248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323612"/>
              <a:ext cx="1138316" cy="867966"/>
            </a:xfrm>
            <a:prstGeom prst="round2DiagRect">
              <a:avLst/>
            </a:prstGeom>
            <a:grpFill/>
          </p:spPr>
        </p:pic>
      </p:grpSp>
      <p:sp>
        <p:nvSpPr>
          <p:cNvPr id="14" name="Round Same Side Corner Rectangle 13"/>
          <p:cNvSpPr/>
          <p:nvPr userDrawn="1"/>
        </p:nvSpPr>
        <p:spPr>
          <a:xfrm rot="16200000">
            <a:off x="6996321" y="4596021"/>
            <a:ext cx="485358" cy="3810000"/>
          </a:xfrm>
          <a:prstGeom prst="round2SameRect">
            <a:avLst/>
          </a:prstGeom>
          <a:solidFill>
            <a:srgbClr val="3B5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5772150" y="6248401"/>
            <a:ext cx="2933700" cy="461665"/>
          </a:xfrm>
          <a:prstGeom prst="rect">
            <a:avLst/>
          </a:prstGeom>
          <a:noFill/>
        </p:spPr>
        <p:txBody>
          <a:bodyPr wrap="square" rtlCol="0" anchor="ctr">
            <a:spAutoFit/>
          </a:bodyPr>
          <a:lstStyle/>
          <a:p>
            <a:pPr algn="ctr"/>
            <a:r>
              <a:rPr lang="en-US" sz="2400" dirty="0" smtClean="0">
                <a:solidFill>
                  <a:schemeClr val="bg1"/>
                </a:solidFill>
              </a:rPr>
              <a:t>Opportunity.</a:t>
            </a:r>
            <a:r>
              <a:rPr lang="en-US" sz="2400" baseline="0" dirty="0" smtClean="0">
                <a:solidFill>
                  <a:schemeClr val="bg1"/>
                </a:solidFill>
              </a:rPr>
              <a:t> For Life.</a:t>
            </a:r>
            <a:endParaRPr lang="en-US" sz="2400" dirty="0">
              <a:solidFill>
                <a:schemeClr val="bg1"/>
              </a:solidFill>
            </a:endParaRPr>
          </a:p>
        </p:txBody>
      </p:sp>
    </p:spTree>
    <p:extLst>
      <p:ext uri="{BB962C8B-B14F-4D97-AF65-F5344CB8AC3E}">
        <p14:creationId xmlns:p14="http://schemas.microsoft.com/office/powerpoint/2010/main" val="216013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oundRect">
            <a:avLst/>
          </a:prstGeom>
          <a:ln w="19050">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F4825-E9BE-4C85-BD52-B7E6DCFF57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3A729-AC77-4F26-B359-F8242C6F47F6}" type="slidenum">
              <a:rPr lang="en-US" smtClean="0"/>
              <a:t>‹#›</a:t>
            </a:fld>
            <a:endParaRPr lang="en-US"/>
          </a:p>
        </p:txBody>
      </p:sp>
    </p:spTree>
    <p:extLst>
      <p:ext uri="{BB962C8B-B14F-4D97-AF65-F5344CB8AC3E}">
        <p14:creationId xmlns:p14="http://schemas.microsoft.com/office/powerpoint/2010/main" val="312364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Lst>
  <p:txStyles>
    <p:titleStyle>
      <a:lvl1pPr algn="ctr" defTabSz="914400" rtl="0" eaLnBrk="1" latinLnBrk="0" hangingPunct="1">
        <a:spcBef>
          <a:spcPct val="0"/>
        </a:spcBef>
        <a:buNone/>
        <a:defRPr sz="4400" b="0" i="0" kern="1200">
          <a:solidFill>
            <a:schemeClr val="tx1"/>
          </a:solidFill>
          <a:latin typeface="Helvetica Light"/>
          <a:ea typeface="+mj-ea"/>
          <a:cs typeface="Helvetica Light"/>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a:ea typeface="+mn-ea"/>
          <a:cs typeface="Helvetica"/>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a:ea typeface="+mn-ea"/>
          <a:cs typeface="Helvetica"/>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a:ea typeface="+mn-ea"/>
          <a:cs typeface="Helvetica"/>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ip.duke.edu/ceremoni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ip.duke.edu/7fe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tip.duke.edu/schola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www.tip.duke.edu/distanc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hyperlink" Target="http://www.tip.duke.edu/summer7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hyperlink" Target="http://www.tip.duke.edu/F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hyperlink" Target="http://www.tip.duke.edu/Rosett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http://www.tip.duke.edu/lear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byroada@friscoisd.or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ip.duke.edu/7enrol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a:xfrm>
            <a:off x="1600200" y="2362200"/>
            <a:ext cx="6248400" cy="2514600"/>
          </a:xfrm>
          <a:prstGeom prst="round2DiagRect">
            <a:avLst/>
          </a:prstGeom>
          <a:solidFill>
            <a:srgbClr val="FFCC2E"/>
          </a:solidFill>
          <a:ln>
            <a:noFill/>
          </a:ln>
        </p:spPr>
        <p:txBody>
          <a:bodyPr>
            <a:normAutofit/>
          </a:bodyPr>
          <a:lstStyle/>
          <a:p>
            <a:r>
              <a:rPr lang="en-US" sz="7200" i="1" dirty="0" smtClean="0">
                <a:latin typeface="Helvetica"/>
                <a:cs typeface="Helvetica"/>
              </a:rPr>
              <a:t>Welcome!</a:t>
            </a:r>
            <a:br>
              <a:rPr lang="en-US" sz="7200" i="1" dirty="0" smtClean="0">
                <a:latin typeface="Helvetica"/>
                <a:cs typeface="Helvetica"/>
              </a:rPr>
            </a:br>
            <a:r>
              <a:rPr lang="es-ES_tradnl" i="1" dirty="0">
                <a:latin typeface="Helvetica"/>
                <a:cs typeface="Helvetica"/>
              </a:rPr>
              <a:t>¡</a:t>
            </a:r>
            <a:r>
              <a:rPr lang="en-US" i="1" dirty="0" err="1">
                <a:latin typeface="Helvetica"/>
                <a:cs typeface="Helvetica"/>
              </a:rPr>
              <a:t>Bienvenidos</a:t>
            </a:r>
            <a:r>
              <a:rPr lang="en-US" i="1" dirty="0">
                <a:latin typeface="Helvetica"/>
                <a:cs typeface="Helvetica"/>
              </a:rPr>
              <a:t>!</a:t>
            </a:r>
          </a:p>
        </p:txBody>
      </p:sp>
      <p:sp>
        <p:nvSpPr>
          <p:cNvPr id="242692" name="Rectangle 4"/>
          <p:cNvSpPr>
            <a:spLocks noGrp="1" noChangeArrowheads="1"/>
          </p:cNvSpPr>
          <p:nvPr>
            <p:ph type="subTitle" idx="1"/>
          </p:nvPr>
        </p:nvSpPr>
        <p:spPr>
          <a:xfrm>
            <a:off x="0" y="228600"/>
            <a:ext cx="9144000" cy="1143000"/>
          </a:xfrm>
        </p:spPr>
        <p:txBody>
          <a:bodyPr>
            <a:normAutofit fontScale="32500" lnSpcReduction="20000"/>
          </a:bodyPr>
          <a:lstStyle/>
          <a:p>
            <a:endParaRPr lang="en-US" sz="1000" dirty="0" smtClean="0">
              <a:solidFill>
                <a:schemeClr val="tx1"/>
              </a:solidFill>
              <a:latin typeface="Arial" panose="020B0604020202020204" pitchFamily="34" charset="0"/>
              <a:cs typeface="Arial" panose="020B0604020202020204" pitchFamily="34" charset="0"/>
            </a:endParaRPr>
          </a:p>
          <a:p>
            <a:pPr lvl="0"/>
            <a:r>
              <a:rPr lang="en-US" sz="7400" dirty="0" smtClean="0">
                <a:solidFill>
                  <a:schemeClr val="bg1"/>
                </a:solidFill>
                <a:latin typeface="Helvetica Light"/>
                <a:ea typeface="Verdana" panose="020B0604030504040204" pitchFamily="34" charset="0"/>
                <a:cs typeface="Helvetica Light"/>
              </a:rPr>
              <a:t>Duke Talent Identification Program</a:t>
            </a:r>
            <a:endParaRPr lang="en-US" sz="4800" dirty="0" smtClean="0">
              <a:solidFill>
                <a:schemeClr val="bg1"/>
              </a:solidFill>
              <a:latin typeface="Helvetica Light"/>
              <a:cs typeface="Helvetica Light"/>
            </a:endParaRPr>
          </a:p>
          <a:p>
            <a:r>
              <a:rPr lang="en-US" sz="10100" dirty="0" smtClean="0">
                <a:solidFill>
                  <a:schemeClr val="bg1"/>
                </a:solidFill>
                <a:latin typeface="Helvetica Light"/>
                <a:cs typeface="Helvetica Light"/>
              </a:rPr>
              <a:t>7th Grade Talent Search</a:t>
            </a:r>
          </a:p>
        </p:txBody>
      </p:sp>
    </p:spTree>
    <p:extLst>
      <p:ext uri="{BB962C8B-B14F-4D97-AF65-F5344CB8AC3E}">
        <p14:creationId xmlns:p14="http://schemas.microsoft.com/office/powerpoint/2010/main" val="789791439"/>
      </p:ext>
    </p:extLst>
  </p:cSld>
  <p:clrMapOvr>
    <a:masterClrMapping/>
  </p:clrMapOvr>
  <mc:AlternateContent xmlns:mc="http://schemas.openxmlformats.org/markup-compatibility/2006" xmlns:p14="http://schemas.microsoft.com/office/powerpoint/2010/main">
    <mc:Choice Requires="p14">
      <p:transition spd="slow" p14:dur="2000" advTm="7411"/>
    </mc:Choice>
    <mc:Fallback xmlns="">
      <p:transition spd="slow" advTm="74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1054608" y="265176"/>
            <a:ext cx="7086600" cy="990600"/>
          </a:xfrm>
        </p:spPr>
        <p:txBody>
          <a:bodyPr>
            <a:noAutofit/>
          </a:bodyPr>
          <a:lstStyle/>
          <a:p>
            <a:r>
              <a:rPr lang="en-US" sz="3300" dirty="0" smtClean="0"/>
              <a:t>Above-Level Testing:</a:t>
            </a:r>
            <a:br>
              <a:rPr lang="en-US" sz="3300" dirty="0" smtClean="0"/>
            </a:br>
            <a:r>
              <a:rPr lang="en-US" sz="3300" dirty="0" smtClean="0"/>
              <a:t>ACT vs. SAT</a:t>
            </a:r>
            <a:endParaRPr lang="en-US" sz="3300" dirty="0"/>
          </a:p>
        </p:txBody>
      </p:sp>
      <p:sp>
        <p:nvSpPr>
          <p:cNvPr id="313347" name="Rectangle 3"/>
          <p:cNvSpPr>
            <a:spLocks noGrp="1" noChangeArrowheads="1"/>
          </p:cNvSpPr>
          <p:nvPr>
            <p:ph idx="1"/>
          </p:nvPr>
        </p:nvSpPr>
        <p:spPr>
          <a:xfrm>
            <a:off x="533400" y="1600200"/>
            <a:ext cx="7848600" cy="441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3175" indent="0">
              <a:buNone/>
            </a:pPr>
            <a:r>
              <a:rPr lang="en-US" sz="2200" dirty="0"/>
              <a:t>We do not recommend one test over another.  Here are some standard facts… </a:t>
            </a:r>
            <a:endParaRPr lang="en-US" sz="2200" dirty="0" smtClean="0"/>
          </a:p>
          <a:p>
            <a:pPr marL="3175" indent="0">
              <a:buNone/>
            </a:pPr>
            <a:endParaRPr lang="en-US" sz="1000" dirty="0"/>
          </a:p>
          <a:p>
            <a:pPr marL="228600" indent="-225425"/>
            <a:r>
              <a:rPr lang="en-US" sz="2200" b="1" dirty="0" smtClean="0"/>
              <a:t>ACT</a:t>
            </a:r>
            <a:endParaRPr lang="en-US" sz="2200" b="1" dirty="0"/>
          </a:p>
          <a:p>
            <a:pPr marL="457200" lvl="1" indent="-228600"/>
            <a:r>
              <a:rPr lang="en-US" sz="2200" dirty="0"/>
              <a:t>Measures academic achievement</a:t>
            </a:r>
          </a:p>
          <a:p>
            <a:pPr marL="457200" lvl="1" indent="-228600"/>
            <a:r>
              <a:rPr lang="en-US" sz="2200" dirty="0" smtClean="0"/>
              <a:t>Four </a:t>
            </a:r>
            <a:r>
              <a:rPr lang="en-US" sz="2200" dirty="0"/>
              <a:t>sections:  Math, English, Reading, Science </a:t>
            </a:r>
            <a:r>
              <a:rPr lang="en-US" sz="2200" dirty="0" smtClean="0"/>
              <a:t/>
            </a:r>
            <a:br>
              <a:rPr lang="en-US" sz="2200" dirty="0" smtClean="0"/>
            </a:br>
            <a:r>
              <a:rPr lang="en-US" sz="2200" dirty="0" smtClean="0"/>
              <a:t>(</a:t>
            </a:r>
            <a:r>
              <a:rPr lang="en-US" sz="2200" dirty="0"/>
              <a:t>Writing optional)</a:t>
            </a:r>
          </a:p>
          <a:p>
            <a:pPr marL="457200" lvl="1" indent="-228600"/>
            <a:r>
              <a:rPr lang="en-US" sz="2200" dirty="0"/>
              <a:t>36 possible points on each </a:t>
            </a:r>
            <a:r>
              <a:rPr lang="en-US" sz="2200" dirty="0" smtClean="0"/>
              <a:t>section</a:t>
            </a:r>
            <a:endParaRPr lang="en-US" sz="2200" dirty="0"/>
          </a:p>
          <a:p>
            <a:pPr marL="228600" indent="-225425"/>
            <a:r>
              <a:rPr lang="en-US" sz="2200" b="1" dirty="0"/>
              <a:t>SAT</a:t>
            </a:r>
          </a:p>
          <a:p>
            <a:pPr marL="228600" lvl="1" indent="228600"/>
            <a:r>
              <a:rPr lang="en-US" sz="2200" dirty="0"/>
              <a:t>Measures critical thinking, analysis, problem-solving</a:t>
            </a:r>
          </a:p>
          <a:p>
            <a:pPr marL="228600" lvl="1" indent="228600"/>
            <a:r>
              <a:rPr lang="en-US" sz="2200" dirty="0" smtClean="0"/>
              <a:t>Three </a:t>
            </a:r>
            <a:r>
              <a:rPr lang="en-US" sz="2200" dirty="0"/>
              <a:t>sections:  Math, Critical Reading, Writing </a:t>
            </a:r>
            <a:endParaRPr lang="en-US" sz="2200" dirty="0" smtClean="0"/>
          </a:p>
          <a:p>
            <a:pPr marL="228600" lvl="1" indent="228600"/>
            <a:r>
              <a:rPr lang="en-US" sz="2200" dirty="0" smtClean="0"/>
              <a:t>800 </a:t>
            </a:r>
            <a:r>
              <a:rPr lang="en-US" sz="2200" dirty="0"/>
              <a:t>possible points on each section</a:t>
            </a:r>
          </a:p>
        </p:txBody>
      </p:sp>
      <p:sp>
        <p:nvSpPr>
          <p:cNvPr id="9" name="TextBox 8"/>
          <p:cNvSpPr txBox="1"/>
          <p:nvPr/>
        </p:nvSpPr>
        <p:spPr>
          <a:xfrm>
            <a:off x="304800" y="6120825"/>
            <a:ext cx="5067300" cy="584775"/>
          </a:xfrm>
          <a:prstGeom prst="rect">
            <a:avLst/>
          </a:prstGeom>
          <a:noFill/>
        </p:spPr>
        <p:txBody>
          <a:bodyPr wrap="square" rtlCol="0">
            <a:spAutoFit/>
          </a:bodyPr>
          <a:lstStyle/>
          <a:p>
            <a:pPr algn="ctr"/>
            <a:r>
              <a:rPr lang="en-US" sz="3200" b="1" dirty="0" smtClean="0">
                <a:solidFill>
                  <a:srgbClr val="003598"/>
                </a:solidFill>
                <a:latin typeface="Helvetica" panose="020B0604020202020204" pitchFamily="34" charset="0"/>
                <a:cs typeface="Helvetica" panose="020B0604020202020204" pitchFamily="34" charset="0"/>
              </a:rPr>
              <a:t>www.tip.duke.edu/7tests</a:t>
            </a:r>
            <a:endParaRPr lang="en-US" sz="3200" b="1" dirty="0">
              <a:solidFill>
                <a:srgbClr val="003598"/>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79134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descr="summary 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60500" y="1524000"/>
            <a:ext cx="6223000" cy="4527062"/>
          </a:xfrm>
          <a:prstGeom prst="rect">
            <a:avLst/>
          </a:prstGeom>
        </p:spPr>
      </p:pic>
      <p:sp>
        <p:nvSpPr>
          <p:cNvPr id="9" name="Rectangle 2"/>
          <p:cNvSpPr txBox="1">
            <a:spLocks noChangeArrowheads="1"/>
          </p:cNvSpPr>
          <p:nvPr/>
        </p:nvSpPr>
        <p:spPr>
          <a:xfrm>
            <a:off x="1066800" y="256032"/>
            <a:ext cx="7086600" cy="990600"/>
          </a:xfrm>
          <a:prstGeom prst="roundRect">
            <a:avLst/>
          </a:prstGeom>
          <a:ln w="25400">
            <a:noFill/>
          </a:ln>
        </p:spPr>
        <p:txBody>
          <a:bodyPr vert="horz" lIns="91440" tIns="45720" rIns="91440" bIns="45720" rtlCol="0" anchor="ctr">
            <a:normAutofit/>
          </a:bodyPr>
          <a:lstStyle>
            <a:lvl1pPr algn="ctr" defTabSz="914400" rtl="0" eaLnBrk="1" latinLnBrk="0" hangingPunct="1">
              <a:spcBef>
                <a:spcPct val="0"/>
              </a:spcBef>
              <a:buNone/>
              <a:defRPr sz="4400" b="0" i="0" kern="1200">
                <a:solidFill>
                  <a:srgbClr val="FFFFFF"/>
                </a:solidFill>
                <a:latin typeface="Helvetica Light"/>
                <a:ea typeface="+mj-ea"/>
                <a:cs typeface="Helvetica Light"/>
              </a:defRPr>
            </a:lvl1pPr>
          </a:lstStyle>
          <a:p>
            <a:r>
              <a:rPr lang="en-US" sz="4000" dirty="0"/>
              <a:t>Score </a:t>
            </a:r>
            <a:r>
              <a:rPr lang="en-US" sz="4000" dirty="0" smtClean="0"/>
              <a:t>Results </a:t>
            </a:r>
            <a:r>
              <a:rPr lang="en-US" sz="4000" dirty="0"/>
              <a:t>Summary</a:t>
            </a:r>
            <a:endParaRPr lang="en-US" sz="4000" dirty="0" smtClean="0"/>
          </a:p>
        </p:txBody>
      </p:sp>
    </p:spTree>
    <p:extLst>
      <p:ext uri="{BB962C8B-B14F-4D97-AF65-F5344CB8AC3E}">
        <p14:creationId xmlns:p14="http://schemas.microsoft.com/office/powerpoint/2010/main" val="717214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p:cNvSpPr>
            <a:spLocks noGrp="1"/>
          </p:cNvSpPr>
          <p:nvPr>
            <p:ph type="title"/>
          </p:nvPr>
        </p:nvSpPr>
        <p:spPr>
          <a:xfrm>
            <a:off x="1143000" y="304800"/>
            <a:ext cx="6781800" cy="914400"/>
          </a:xfrm>
        </p:spPr>
        <p:txBody>
          <a:bodyPr>
            <a:normAutofit/>
          </a:bodyPr>
          <a:lstStyle/>
          <a:p>
            <a:pPr eaLnBrk="1" hangingPunct="1"/>
            <a:r>
              <a:rPr lang="en-US" sz="4000" dirty="0" smtClean="0"/>
              <a:t>Recognition</a:t>
            </a:r>
          </a:p>
        </p:txBody>
      </p:sp>
      <p:sp>
        <p:nvSpPr>
          <p:cNvPr id="3" name="Content Placeholder 2"/>
          <p:cNvSpPr>
            <a:spLocks noGrp="1"/>
          </p:cNvSpPr>
          <p:nvPr>
            <p:ph idx="1"/>
          </p:nvPr>
        </p:nvSpPr>
        <p:spPr>
          <a:xfrm>
            <a:off x="3352800" y="1981200"/>
            <a:ext cx="5334000" cy="3505200"/>
          </a:xfrm>
        </p:spPr>
        <p:txBody>
          <a:bodyPr>
            <a:normAutofit fontScale="92500"/>
          </a:bodyPr>
          <a:lstStyle/>
          <a:p>
            <a:pPr marL="0" indent="0" algn="ctr" eaLnBrk="1" hangingPunct="1">
              <a:buNone/>
            </a:pPr>
            <a:r>
              <a:rPr lang="en-US" dirty="0" smtClean="0"/>
              <a:t>In addition to receiving a certificate of merit, students who receive outstanding scores are honored at award ceremonies</a:t>
            </a:r>
          </a:p>
          <a:p>
            <a:pPr marL="0" indent="0" algn="ctr" eaLnBrk="1" hangingPunct="1">
              <a:buNone/>
            </a:pPr>
            <a:endParaRPr lang="en-US" dirty="0"/>
          </a:p>
          <a:p>
            <a:pPr marL="0" indent="0" algn="ctr" eaLnBrk="1" hangingPunct="1">
              <a:buNone/>
            </a:pPr>
            <a:r>
              <a:rPr lang="en-US" dirty="0" smtClean="0">
                <a:hlinkClick r:id="rId3"/>
              </a:rPr>
              <a:t>www.tip.duke.edu/ceremonies</a:t>
            </a:r>
            <a:r>
              <a:rPr lang="en-US" dirty="0" smtClean="0"/>
              <a:t> </a:t>
            </a:r>
          </a:p>
        </p:txBody>
      </p:sp>
      <p:pic>
        <p:nvPicPr>
          <p:cNvPr id="5" name="Picture 4" descr="062711_tip0116.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85825" y="1828800"/>
            <a:ext cx="2390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17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188976"/>
            <a:ext cx="8229600" cy="1143000"/>
          </a:xfrm>
        </p:spPr>
        <p:txBody>
          <a:bodyPr>
            <a:normAutofit/>
          </a:bodyPr>
          <a:lstStyle/>
          <a:p>
            <a:pPr eaLnBrk="1" hangingPunct="1"/>
            <a:r>
              <a:rPr lang="en-US" sz="4000" dirty="0" smtClean="0"/>
              <a:t>Helpful Resources</a:t>
            </a:r>
          </a:p>
        </p:txBody>
      </p:sp>
      <p:sp>
        <p:nvSpPr>
          <p:cNvPr id="297987" name="Rectangle 3"/>
          <p:cNvSpPr>
            <a:spLocks noGrp="1" noChangeArrowheads="1"/>
          </p:cNvSpPr>
          <p:nvPr>
            <p:ph type="body" sz="half" idx="4294967295"/>
          </p:nvPr>
        </p:nvSpPr>
        <p:spPr>
          <a:xfrm>
            <a:off x="3200400" y="2149156"/>
            <a:ext cx="4876800" cy="822644"/>
          </a:xfrm>
        </p:spPr>
        <p:txBody>
          <a:bodyPr vert="horz" lIns="91440" tIns="45720" rIns="91440" bIns="45720" rtlCol="0">
            <a:noAutofit/>
          </a:bodyPr>
          <a:lstStyle/>
          <a:p>
            <a:pPr marL="228600" indent="-228600">
              <a:spcBef>
                <a:spcPts val="0"/>
              </a:spcBef>
            </a:pPr>
            <a:r>
              <a:rPr lang="en-US" sz="2400" b="1" i="1" dirty="0"/>
              <a:t>The Talent Search Experience </a:t>
            </a:r>
            <a:r>
              <a:rPr lang="en-US" sz="2400" dirty="0"/>
              <a:t>and </a:t>
            </a:r>
            <a:r>
              <a:rPr lang="en-US" sz="2400" b="1" dirty="0" err="1" smtClean="0"/>
              <a:t>eInsights</a:t>
            </a:r>
            <a:endParaRPr lang="en-US" sz="24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118" y="1371600"/>
            <a:ext cx="2192482" cy="2837330"/>
          </a:xfrm>
          <a:prstGeom prst="rect">
            <a:avLst/>
          </a:prstGeom>
          <a:ln>
            <a:noFill/>
          </a:ln>
          <a:effectLst>
            <a:outerShdw blurRad="292100" dist="139700" dir="2700000" algn="tl" rotWithShape="0">
              <a:srgbClr val="333333">
                <a:alpha val="65000"/>
              </a:srgbClr>
            </a:outerShdw>
          </a:effectLst>
        </p:spPr>
      </p:pic>
      <p:sp>
        <p:nvSpPr>
          <p:cNvPr id="7" name="Rectangle 3"/>
          <p:cNvSpPr txBox="1">
            <a:spLocks noChangeArrowheads="1"/>
          </p:cNvSpPr>
          <p:nvPr/>
        </p:nvSpPr>
        <p:spPr>
          <a:xfrm>
            <a:off x="5257800" y="3810000"/>
            <a:ext cx="3733800"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Helvetica"/>
                <a:ea typeface="+mn-ea"/>
                <a:cs typeface="Helvetica"/>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Helvetica"/>
                <a:ea typeface="+mn-ea"/>
                <a:cs typeface="Helvetica"/>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a:ea typeface="+mn-ea"/>
                <a:cs typeface="Helvetica"/>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
                <a:ea typeface="+mn-ea"/>
                <a:cs typeface="Helvetica"/>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0"/>
              </a:spcBef>
            </a:pPr>
            <a:r>
              <a:rPr lang="en-US" sz="2400" dirty="0" smtClean="0"/>
              <a:t>Academic development and college planning through eleventh grade</a:t>
            </a:r>
          </a:p>
          <a:p>
            <a:pPr marL="228600" indent="-228600">
              <a:spcBef>
                <a:spcPts val="0"/>
              </a:spcBef>
            </a:pPr>
            <a:r>
              <a:rPr lang="en-US" sz="2400" dirty="0" smtClean="0"/>
              <a:t>Educational guidance for families at any time</a:t>
            </a: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3684" t="8978" r="15150" b="6105"/>
          <a:stretch>
            <a:fillRect/>
          </a:stretch>
        </p:blipFill>
        <p:spPr bwMode="auto">
          <a:xfrm>
            <a:off x="1276936" y="3733800"/>
            <a:ext cx="3980863" cy="2968480"/>
          </a:xfrm>
          <a:prstGeom prst="rect">
            <a:avLst/>
          </a:prstGeom>
          <a:noFill/>
          <a:ln w="3175" algn="ctr">
            <a:solidFill>
              <a:srgbClr val="3B5996"/>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80012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a:xfrm>
            <a:off x="4038600" y="1676400"/>
            <a:ext cx="4953000" cy="4572000"/>
          </a:xfrm>
        </p:spPr>
        <p:txBody>
          <a:bodyPr/>
          <a:lstStyle/>
          <a:p>
            <a:pPr eaLnBrk="1" hangingPunct="1">
              <a:buSzPct val="80000"/>
              <a:buFont typeface="Wingdings" pitchFamily="2" charset="2"/>
              <a:buNone/>
            </a:pPr>
            <a:r>
              <a:rPr lang="en-US" b="1" i="1" dirty="0" smtClean="0"/>
              <a:t>My College Guide</a:t>
            </a:r>
          </a:p>
          <a:p>
            <a:pPr marL="228600" indent="-228600">
              <a:buSzPct val="100000"/>
            </a:pPr>
            <a:r>
              <a:rPr lang="en-US" sz="2200" dirty="0"/>
              <a:t>Features select U.S. colleges</a:t>
            </a:r>
            <a:br>
              <a:rPr lang="en-US" sz="2200" dirty="0"/>
            </a:br>
            <a:r>
              <a:rPr lang="en-US" sz="2200" dirty="0"/>
              <a:t>and universities</a:t>
            </a:r>
          </a:p>
          <a:p>
            <a:pPr marL="228600" indent="-228600">
              <a:buSzPct val="100000"/>
            </a:pPr>
            <a:r>
              <a:rPr lang="en-US" sz="2200" dirty="0"/>
              <a:t>Information about applying and getting in to college</a:t>
            </a:r>
          </a:p>
          <a:p>
            <a:pPr marL="228600" indent="-228600">
              <a:buSzPct val="100000"/>
            </a:pPr>
            <a:r>
              <a:rPr lang="en-US" sz="2200" dirty="0"/>
              <a:t>Highlights different majors and careers </a:t>
            </a:r>
            <a:r>
              <a:rPr lang="en-US" sz="2200" dirty="0" smtClean="0"/>
              <a:t>to consider</a:t>
            </a:r>
          </a:p>
          <a:p>
            <a:pPr marL="228600" indent="-228600" eaLnBrk="1" hangingPunct="1">
              <a:buSzPct val="100000"/>
            </a:pPr>
            <a:r>
              <a:rPr lang="en-US" sz="2200" dirty="0" smtClean="0"/>
              <a:t>Accessible to students in tenth and eleventh grades</a:t>
            </a:r>
            <a:endParaRPr lang="en-US" dirty="0" smtClean="0"/>
          </a:p>
        </p:txBody>
      </p:sp>
      <p:pic>
        <p:nvPicPr>
          <p:cNvPr id="310277" name="Picture 5"/>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09600" y="1905000"/>
            <a:ext cx="2952378"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182624" y="152400"/>
            <a:ext cx="6858000" cy="1143000"/>
          </a:xfrm>
          <a:prstGeom prst="roundRect">
            <a:avLst/>
          </a:prstGeom>
          <a:ln w="25400">
            <a:noFill/>
          </a:ln>
        </p:spPr>
        <p:txBody>
          <a:bodyPr vert="horz" lIns="91440" tIns="45720" rIns="91440" bIns="45720" rtlCol="0" anchor="ctr">
            <a:normAutofit/>
          </a:bodyPr>
          <a:lstStyle>
            <a:lvl1pPr algn="ctr" defTabSz="914400" rtl="0" eaLnBrk="1" latinLnBrk="0" hangingPunct="1">
              <a:spcBef>
                <a:spcPct val="0"/>
              </a:spcBef>
              <a:buNone/>
              <a:defRPr sz="4400" b="0" i="0" kern="1200">
                <a:solidFill>
                  <a:srgbClr val="FFFFFF"/>
                </a:solidFill>
                <a:latin typeface="Helvetica Light"/>
                <a:ea typeface="+mj-ea"/>
                <a:cs typeface="Helvetica Light"/>
              </a:defRPr>
            </a:lvl1pPr>
          </a:lstStyle>
          <a:p>
            <a:r>
              <a:rPr lang="en-US" sz="4000" dirty="0" smtClean="0"/>
              <a:t>Helpful Resources</a:t>
            </a:r>
            <a:endParaRPr lang="en-US" sz="4000" dirty="0"/>
          </a:p>
        </p:txBody>
      </p:sp>
    </p:spTree>
    <p:extLst>
      <p:ext uri="{BB962C8B-B14F-4D97-AF65-F5344CB8AC3E}">
        <p14:creationId xmlns:p14="http://schemas.microsoft.com/office/powerpoint/2010/main" val="724210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457200"/>
            <a:ext cx="6477000" cy="609600"/>
          </a:xfrm>
        </p:spPr>
        <p:txBody>
          <a:bodyPr>
            <a:normAutofit fontScale="90000"/>
          </a:bodyPr>
          <a:lstStyle/>
          <a:p>
            <a:pPr eaLnBrk="1" hangingPunct="1"/>
            <a:r>
              <a:rPr lang="en-US" dirty="0" smtClean="0"/>
              <a:t>Helpful Resources</a:t>
            </a:r>
          </a:p>
        </p:txBody>
      </p:sp>
      <p:sp>
        <p:nvSpPr>
          <p:cNvPr id="272387" name="Rectangle 3"/>
          <p:cNvSpPr>
            <a:spLocks noGrp="1" noChangeArrowheads="1"/>
          </p:cNvSpPr>
          <p:nvPr>
            <p:ph type="body" idx="1"/>
          </p:nvPr>
        </p:nvSpPr>
        <p:spPr>
          <a:xfrm>
            <a:off x="762000" y="1600200"/>
            <a:ext cx="4495800" cy="2191369"/>
          </a:xfrm>
        </p:spPr>
        <p:txBody>
          <a:bodyPr wrap="square">
            <a:spAutoFit/>
          </a:bodyPr>
          <a:lstStyle/>
          <a:p>
            <a:pPr marL="0" indent="0">
              <a:buNone/>
            </a:pPr>
            <a:r>
              <a:rPr lang="en-US" sz="2200" b="1" dirty="0"/>
              <a:t>Digest of Gifted </a:t>
            </a:r>
            <a:r>
              <a:rPr lang="en-US" sz="2200" b="1" dirty="0" smtClean="0"/>
              <a:t>Research</a:t>
            </a:r>
            <a:br>
              <a:rPr lang="en-US" sz="2200" b="1" dirty="0" smtClean="0"/>
            </a:br>
            <a:r>
              <a:rPr lang="en-US" sz="2200" dirty="0"/>
              <a:t>Online newsletter providing research-based information on rearing and educating academically talented children</a:t>
            </a:r>
            <a:r>
              <a:rPr lang="en-US" sz="2200" dirty="0" smtClean="0"/>
              <a:t>.</a:t>
            </a:r>
            <a:endParaRPr lang="en-US" sz="2200" dirty="0"/>
          </a:p>
          <a:p>
            <a:pPr marL="0"/>
            <a:endParaRPr lang="en-US" sz="2200" b="1" dirty="0"/>
          </a:p>
        </p:txBody>
      </p:sp>
      <p:pic>
        <p:nvPicPr>
          <p:cNvPr id="8" name="Picture 7" descr="EOG.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4400" y="4114801"/>
            <a:ext cx="2823561" cy="1904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GR Spring2012.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05400" y="1524000"/>
            <a:ext cx="2932966" cy="19050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343400" y="3962400"/>
            <a:ext cx="4572000" cy="2123658"/>
          </a:xfrm>
          <a:prstGeom prst="rect">
            <a:avLst/>
          </a:prstGeom>
        </p:spPr>
        <p:txBody>
          <a:bodyPr wrap="square">
            <a:spAutoFit/>
          </a:bodyPr>
          <a:lstStyle/>
          <a:p>
            <a:r>
              <a:rPr lang="en-US" sz="2200" b="1" dirty="0">
                <a:latin typeface="Helvetica"/>
                <a:cs typeface="Helvetica"/>
              </a:rPr>
              <a:t>Educational Opportunity </a:t>
            </a:r>
            <a:r>
              <a:rPr lang="en-US" sz="2200" b="1" dirty="0" smtClean="0">
                <a:latin typeface="Helvetica"/>
                <a:cs typeface="Helvetica"/>
              </a:rPr>
              <a:t>Guide</a:t>
            </a:r>
            <a:r>
              <a:rPr lang="en-US" sz="2200" dirty="0" smtClean="0">
                <a:latin typeface="Helvetica"/>
                <a:cs typeface="Helvetica"/>
              </a:rPr>
              <a:t> </a:t>
            </a:r>
          </a:p>
          <a:p>
            <a:r>
              <a:rPr lang="en-US" sz="2200" dirty="0" smtClean="0">
                <a:latin typeface="Helvetica"/>
                <a:cs typeface="Helvetica"/>
              </a:rPr>
              <a:t>A </a:t>
            </a:r>
            <a:r>
              <a:rPr lang="en-US" sz="2200" dirty="0">
                <a:latin typeface="Helvetica"/>
                <a:cs typeface="Helvetica"/>
              </a:rPr>
              <a:t>searchable, online directory containing listings for schools, summer programs, </a:t>
            </a:r>
            <a:r>
              <a:rPr lang="en-US" sz="2200" dirty="0" smtClean="0">
                <a:latin typeface="Helvetica"/>
                <a:cs typeface="Helvetica"/>
              </a:rPr>
              <a:t>and </a:t>
            </a:r>
            <a:r>
              <a:rPr lang="en-US" sz="2200" dirty="0">
                <a:latin typeface="Helvetica"/>
                <a:cs typeface="Helvetica"/>
              </a:rPr>
              <a:t>academic competitions </a:t>
            </a:r>
            <a:r>
              <a:rPr lang="en-US" sz="2200" dirty="0" smtClean="0">
                <a:latin typeface="Helvetica"/>
                <a:cs typeface="Helvetica"/>
              </a:rPr>
              <a:t>across </a:t>
            </a:r>
            <a:r>
              <a:rPr lang="en-US" sz="2200" dirty="0">
                <a:latin typeface="Helvetica"/>
                <a:cs typeface="Helvetica"/>
              </a:rPr>
              <a:t>the </a:t>
            </a:r>
            <a:r>
              <a:rPr lang="en-US" sz="2200" dirty="0" smtClean="0">
                <a:latin typeface="Helvetica"/>
                <a:cs typeface="Helvetica"/>
              </a:rPr>
              <a:t>United States </a:t>
            </a:r>
            <a:r>
              <a:rPr lang="en-US" sz="2200" dirty="0">
                <a:latin typeface="Helvetica"/>
                <a:cs typeface="Helvetica"/>
              </a:rPr>
              <a:t>and </a:t>
            </a:r>
            <a:r>
              <a:rPr lang="en-US" sz="2200" dirty="0" smtClean="0">
                <a:latin typeface="Helvetica"/>
                <a:cs typeface="Helvetica"/>
              </a:rPr>
              <a:t>abroad. </a:t>
            </a:r>
            <a:endParaRPr lang="en-US" sz="2200" dirty="0">
              <a:latin typeface="Helvetica"/>
              <a:cs typeface="Helvetica"/>
            </a:endParaRPr>
          </a:p>
        </p:txBody>
      </p:sp>
    </p:spTree>
    <p:extLst>
      <p:ext uri="{BB962C8B-B14F-4D97-AF65-F5344CB8AC3E}">
        <p14:creationId xmlns:p14="http://schemas.microsoft.com/office/powerpoint/2010/main" val="78003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924800" cy="1600200"/>
          </a:xfrm>
        </p:spPr>
        <p:txBody>
          <a:bodyPr>
            <a:noAutofit/>
          </a:bodyPr>
          <a:lstStyle/>
          <a:p>
            <a:r>
              <a:rPr lang="en-US" sz="4000" dirty="0" smtClean="0"/>
              <a:t>The Princeton Review </a:t>
            </a:r>
            <a:br>
              <a:rPr lang="en-US" sz="4000" dirty="0" smtClean="0"/>
            </a:br>
            <a:r>
              <a:rPr lang="en-US" sz="2400" dirty="0" smtClean="0"/>
              <a:t>through Duke TIP</a:t>
            </a:r>
          </a:p>
        </p:txBody>
      </p:sp>
      <p:sp>
        <p:nvSpPr>
          <p:cNvPr id="310275" name="Rectangle 3"/>
          <p:cNvSpPr>
            <a:spLocks noGrp="1" noChangeArrowheads="1"/>
          </p:cNvSpPr>
          <p:nvPr>
            <p:ph idx="1"/>
          </p:nvPr>
        </p:nvSpPr>
        <p:spPr>
          <a:xfrm>
            <a:off x="1371600" y="3429000"/>
            <a:ext cx="6553200" cy="2286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228600" indent="-228600"/>
            <a:r>
              <a:rPr lang="en-US" sz="2400" dirty="0" err="1" smtClean="0"/>
              <a:t>LiveOnline</a:t>
            </a:r>
            <a:r>
              <a:rPr lang="en-US" sz="2400" dirty="0" smtClean="0"/>
              <a:t> ACT or SAT test </a:t>
            </a:r>
            <a:r>
              <a:rPr lang="en-US" sz="2400" dirty="0"/>
              <a:t>prep </a:t>
            </a:r>
            <a:r>
              <a:rPr lang="en-US" sz="2400" dirty="0" smtClean="0"/>
              <a:t>courses</a:t>
            </a:r>
          </a:p>
          <a:p>
            <a:pPr marL="228600" indent="-228600"/>
            <a:r>
              <a:rPr lang="en-US" sz="2400" dirty="0" smtClean="0"/>
              <a:t>Prepare </a:t>
            </a:r>
            <a:r>
              <a:rPr lang="en-US" sz="2400" dirty="0"/>
              <a:t>for the test with </a:t>
            </a:r>
            <a:r>
              <a:rPr lang="en-US" sz="2400" dirty="0" smtClean="0"/>
              <a:t>other </a:t>
            </a:r>
            <a:r>
              <a:rPr lang="en-US" sz="2400" dirty="0" err="1" smtClean="0"/>
              <a:t>TIPsters</a:t>
            </a:r>
            <a:endParaRPr lang="en-US" sz="2400" dirty="0"/>
          </a:p>
          <a:p>
            <a:pPr marL="228600" indent="-228600"/>
            <a:r>
              <a:rPr lang="en-US" sz="2400" dirty="0" smtClean="0"/>
              <a:t>Discounted price available exclusively to talent </a:t>
            </a:r>
            <a:r>
              <a:rPr lang="en-US" sz="2400" dirty="0"/>
              <a:t>search </a:t>
            </a:r>
            <a:r>
              <a:rPr lang="en-US" sz="2400" dirty="0" smtClean="0"/>
              <a:t>participants</a:t>
            </a:r>
            <a:endParaRPr lang="en-US" sz="2400" dirty="0"/>
          </a:p>
          <a:p>
            <a:pPr marL="228600" indent="-228600"/>
            <a:r>
              <a:rPr lang="en-US" sz="2400" dirty="0" smtClean="0"/>
              <a:t>Accessible in grades ten through twelve</a:t>
            </a:r>
            <a:endParaRPr lang="en-US" sz="24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816" r="48035" b="14194"/>
          <a:stretch/>
        </p:blipFill>
        <p:spPr>
          <a:xfrm>
            <a:off x="3001056" y="1600200"/>
            <a:ext cx="3141888" cy="1536290"/>
          </a:xfrm>
          <a:prstGeom prst="rect">
            <a:avLst/>
          </a:prstGeom>
        </p:spPr>
      </p:pic>
    </p:spTree>
    <p:extLst>
      <p:ext uri="{BB962C8B-B14F-4D97-AF65-F5344CB8AC3E}">
        <p14:creationId xmlns:p14="http://schemas.microsoft.com/office/powerpoint/2010/main" val="2820743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00200" y="341376"/>
            <a:ext cx="5410200" cy="838200"/>
          </a:xfrm>
        </p:spPr>
        <p:txBody>
          <a:bodyPr lIns="92075" tIns="46038" rIns="92075" bIns="46038">
            <a:normAutofit fontScale="90000"/>
          </a:bodyPr>
          <a:lstStyle/>
          <a:p>
            <a:pPr eaLnBrk="1" hangingPunct="1"/>
            <a:r>
              <a:rPr lang="en-US" dirty="0" smtClean="0"/>
              <a:t>Enrollment is Easy</a:t>
            </a:r>
          </a:p>
        </p:txBody>
      </p:sp>
      <p:sp>
        <p:nvSpPr>
          <p:cNvPr id="223235" name="Rectangle 3"/>
          <p:cNvSpPr>
            <a:spLocks noGrp="1" noChangeArrowheads="1"/>
          </p:cNvSpPr>
          <p:nvPr>
            <p:ph type="body" idx="1"/>
          </p:nvPr>
        </p:nvSpPr>
        <p:spPr>
          <a:xfrm>
            <a:off x="1447800" y="4419600"/>
            <a:ext cx="6400800" cy="1676400"/>
          </a:xfrm>
        </p:spPr>
        <p:txBody>
          <a:bodyPr/>
          <a:lstStyle/>
          <a:p>
            <a:pPr marL="230188" indent="-230188" eaLnBrk="1" hangingPunct="1">
              <a:lnSpc>
                <a:spcPct val="80000"/>
              </a:lnSpc>
              <a:spcAft>
                <a:spcPct val="10000"/>
              </a:spcAft>
            </a:pPr>
            <a:r>
              <a:rPr lang="en-US" sz="2600" dirty="0" smtClean="0"/>
              <a:t>For expedited processing, enroll online at </a:t>
            </a:r>
            <a:r>
              <a:rPr lang="en-US" sz="2600" u="sng" dirty="0" smtClean="0"/>
              <a:t>www.tip.duke.edu/enroll</a:t>
            </a:r>
          </a:p>
          <a:p>
            <a:pPr marL="230188" indent="-230188" eaLnBrk="1" hangingPunct="1">
              <a:lnSpc>
                <a:spcPct val="80000"/>
              </a:lnSpc>
              <a:spcAft>
                <a:spcPct val="10000"/>
              </a:spcAft>
            </a:pPr>
            <a:r>
              <a:rPr lang="en-US" sz="2600" dirty="0" smtClean="0"/>
              <a:t>Or, mail paper applications to Duke TIP</a:t>
            </a:r>
          </a:p>
          <a:p>
            <a:pPr marL="230188" indent="-230188" eaLnBrk="1" hangingPunct="1">
              <a:lnSpc>
                <a:spcPct val="80000"/>
              </a:lnSpc>
              <a:spcAft>
                <a:spcPct val="10000"/>
              </a:spcAft>
            </a:pPr>
            <a:r>
              <a:rPr lang="en-US" sz="2600" dirty="0" smtClean="0"/>
              <a:t>Talent search fee:  $75</a:t>
            </a:r>
          </a:p>
        </p:txBody>
      </p:sp>
      <p:graphicFrame>
        <p:nvGraphicFramePr>
          <p:cNvPr id="5" name="Table 4"/>
          <p:cNvGraphicFramePr>
            <a:graphicFrameLocks noGrp="1"/>
          </p:cNvGraphicFramePr>
          <p:nvPr>
            <p:extLst>
              <p:ext uri="{D42A27DB-BD31-4B8C-83A1-F6EECF244321}">
                <p14:modId xmlns:p14="http://schemas.microsoft.com/office/powerpoint/2010/main" val="882452536"/>
              </p:ext>
            </p:extLst>
          </p:nvPr>
        </p:nvGraphicFramePr>
        <p:xfrm>
          <a:off x="1714501" y="1567903"/>
          <a:ext cx="5714999" cy="2699297"/>
        </p:xfrm>
        <a:graphic>
          <a:graphicData uri="http://schemas.openxmlformats.org/drawingml/2006/table">
            <a:tbl>
              <a:tblPr firstRow="1" bandRow="1">
                <a:tableStyleId>{5C22544A-7EE6-4342-B048-85BDC9FD1C3A}</a:tableStyleId>
              </a:tblPr>
              <a:tblGrid>
                <a:gridCol w="772297"/>
                <a:gridCol w="1003986"/>
                <a:gridCol w="2239662"/>
                <a:gridCol w="1699054"/>
              </a:tblGrid>
              <a:tr h="416049">
                <a:tc gridSpan="4">
                  <a:txBody>
                    <a:bodyPr/>
                    <a:lstStyle/>
                    <a:p>
                      <a:pPr algn="ctr"/>
                      <a:r>
                        <a:rPr lang="en-US" b="0" dirty="0" smtClean="0">
                          <a:latin typeface="Helvetica"/>
                          <a:cs typeface="Helvetica"/>
                        </a:rPr>
                        <a:t>Enrollment Deadline</a:t>
                      </a:r>
                      <a:endParaRPr lang="en-US" b="0" dirty="0">
                        <a:latin typeface="Helvetica"/>
                        <a:cs typeface="Helvetica"/>
                      </a:endParaRPr>
                    </a:p>
                  </a:txBody>
                  <a:tcPr>
                    <a:solidFill>
                      <a:srgbClr val="4DC9EE"/>
                    </a:solidFill>
                  </a:tcPr>
                </a:tc>
                <a:tc hMerge="1">
                  <a:txBody>
                    <a:bodyPr/>
                    <a:lstStyle/>
                    <a:p>
                      <a:endParaRPr lang="en-US" dirty="0"/>
                    </a:p>
                  </a:txBody>
                  <a:tcPr>
                    <a:solidFill>
                      <a:srgbClr val="4DC9EE"/>
                    </a:solidFill>
                  </a:tcPr>
                </a:tc>
                <a:tc hMerge="1">
                  <a:txBody>
                    <a:bodyPr/>
                    <a:lstStyle/>
                    <a:p>
                      <a:endParaRPr lang="en-US" dirty="0"/>
                    </a:p>
                  </a:txBody>
                  <a:tcPr>
                    <a:solidFill>
                      <a:srgbClr val="4DC9EE"/>
                    </a:solidFill>
                  </a:tcPr>
                </a:tc>
                <a:tc hMerge="1">
                  <a:txBody>
                    <a:bodyPr/>
                    <a:lstStyle/>
                    <a:p>
                      <a:endParaRPr lang="en-US" dirty="0"/>
                    </a:p>
                  </a:txBody>
                  <a:tcPr>
                    <a:solidFill>
                      <a:srgbClr val="4DC9EE"/>
                    </a:solidFill>
                  </a:tcPr>
                </a:tc>
              </a:tr>
              <a:tr h="485862">
                <a:tc>
                  <a:txBody>
                    <a:bodyPr/>
                    <a:lstStyle/>
                    <a:p>
                      <a:pPr algn="ctr"/>
                      <a:r>
                        <a:rPr lang="en-US" sz="1400" dirty="0" smtClean="0">
                          <a:latin typeface="Helvetica"/>
                          <a:cs typeface="Helvetica"/>
                        </a:rPr>
                        <a:t>Test</a:t>
                      </a:r>
                      <a:endParaRPr lang="en-US" sz="1400" dirty="0">
                        <a:latin typeface="Helvetica"/>
                        <a:cs typeface="Helvetica"/>
                      </a:endParaRPr>
                    </a:p>
                  </a:txBody>
                  <a:tcPr anchor="ctr">
                    <a:solidFill>
                      <a:schemeClr val="bg1">
                        <a:lumMod val="65000"/>
                      </a:schemeClr>
                    </a:solidFill>
                  </a:tcPr>
                </a:tc>
                <a:tc>
                  <a:txBody>
                    <a:bodyPr/>
                    <a:lstStyle/>
                    <a:p>
                      <a:pPr algn="ctr"/>
                      <a:r>
                        <a:rPr lang="en-US" sz="1400" dirty="0" smtClean="0">
                          <a:latin typeface="Helvetica"/>
                          <a:cs typeface="Helvetica"/>
                        </a:rPr>
                        <a:t>Test Dates</a:t>
                      </a:r>
                      <a:endParaRPr lang="en-US" sz="1400" dirty="0">
                        <a:latin typeface="Helvetica"/>
                        <a:cs typeface="Helvetica"/>
                      </a:endParaRPr>
                    </a:p>
                  </a:txBody>
                  <a:tcPr anchor="ctr">
                    <a:solidFill>
                      <a:schemeClr val="bg1">
                        <a:lumMod val="65000"/>
                      </a:schemeClr>
                    </a:solidFill>
                  </a:tcPr>
                </a:tc>
                <a:tc>
                  <a:txBody>
                    <a:bodyPr/>
                    <a:lstStyle/>
                    <a:p>
                      <a:pPr algn="ctr"/>
                      <a:r>
                        <a:rPr lang="en-US" sz="1400" dirty="0" smtClean="0">
                          <a:latin typeface="Helvetica"/>
                          <a:cs typeface="Helvetica"/>
                        </a:rPr>
                        <a:t>Paper Application Postmark Deadlines</a:t>
                      </a:r>
                      <a:endParaRPr lang="en-US" sz="1400" dirty="0">
                        <a:latin typeface="Helvetica"/>
                        <a:cs typeface="Helvetica"/>
                      </a:endParaRPr>
                    </a:p>
                  </a:txBody>
                  <a:tcPr anchor="ctr">
                    <a:solidFill>
                      <a:schemeClr val="bg1">
                        <a:lumMod val="65000"/>
                      </a:schemeClr>
                    </a:solidFill>
                  </a:tcPr>
                </a:tc>
                <a:tc>
                  <a:txBody>
                    <a:bodyPr/>
                    <a:lstStyle/>
                    <a:p>
                      <a:pPr algn="ctr"/>
                      <a:r>
                        <a:rPr lang="en-US" sz="1400" dirty="0" smtClean="0">
                          <a:latin typeface="Helvetica"/>
                          <a:cs typeface="Helvetica"/>
                        </a:rPr>
                        <a:t>Online Enrollment</a:t>
                      </a:r>
                      <a:r>
                        <a:rPr lang="en-US" sz="1400" baseline="0" dirty="0" smtClean="0">
                          <a:latin typeface="Helvetica"/>
                          <a:cs typeface="Helvetica"/>
                        </a:rPr>
                        <a:t> Deadlines</a:t>
                      </a:r>
                      <a:endParaRPr lang="en-US" sz="1400" dirty="0">
                        <a:latin typeface="Helvetica"/>
                        <a:cs typeface="Helvetica"/>
                      </a:endParaRPr>
                    </a:p>
                  </a:txBody>
                  <a:tcPr anchor="ctr">
                    <a:solidFill>
                      <a:schemeClr val="bg1">
                        <a:lumMod val="65000"/>
                      </a:schemeClr>
                    </a:solidFill>
                  </a:tcPr>
                </a:tc>
              </a:tr>
              <a:tr h="416049">
                <a:tc>
                  <a:txBody>
                    <a:bodyPr/>
                    <a:lstStyle/>
                    <a:p>
                      <a:pPr algn="ctr"/>
                      <a:r>
                        <a:rPr lang="en-US" sz="1600" dirty="0" smtClean="0">
                          <a:latin typeface="Helvetica"/>
                          <a:cs typeface="Helvetica"/>
                        </a:rPr>
                        <a:t>SAT</a:t>
                      </a:r>
                    </a:p>
                  </a:txBody>
                  <a:tcPr/>
                </a:tc>
                <a:tc>
                  <a:txBody>
                    <a:bodyPr/>
                    <a:lstStyle/>
                    <a:p>
                      <a:pPr algn="ctr"/>
                      <a:r>
                        <a:rPr lang="en-US" sz="1600" dirty="0" smtClean="0">
                          <a:latin typeface="Helvetica"/>
                          <a:cs typeface="Helvetica"/>
                        </a:rPr>
                        <a:t>12/6/14</a:t>
                      </a:r>
                      <a:endParaRPr lang="en-US" sz="1600" dirty="0">
                        <a:latin typeface="Helvetica"/>
                        <a:cs typeface="Helvetica"/>
                      </a:endParaRPr>
                    </a:p>
                  </a:txBody>
                  <a:tcPr/>
                </a:tc>
                <a:tc>
                  <a:txBody>
                    <a:bodyPr/>
                    <a:lstStyle/>
                    <a:p>
                      <a:pPr algn="ctr"/>
                      <a:r>
                        <a:rPr lang="en-US" sz="1600" dirty="0" smtClean="0">
                          <a:latin typeface="Helvetica"/>
                          <a:cs typeface="Helvetica"/>
                        </a:rPr>
                        <a:t>10/1/14</a:t>
                      </a:r>
                      <a:endParaRPr lang="en-US" sz="1600" dirty="0">
                        <a:latin typeface="Helvetica"/>
                        <a:cs typeface="Helvetica"/>
                      </a:endParaRPr>
                    </a:p>
                  </a:txBody>
                  <a:tcPr/>
                </a:tc>
                <a:tc>
                  <a:txBody>
                    <a:bodyPr/>
                    <a:lstStyle/>
                    <a:p>
                      <a:pPr algn="ctr"/>
                      <a:r>
                        <a:rPr lang="en-US" sz="1600" dirty="0" smtClean="0">
                          <a:latin typeface="Helvetica"/>
                          <a:cs typeface="Helvetica"/>
                        </a:rPr>
                        <a:t>10/21/14</a:t>
                      </a:r>
                      <a:endParaRPr lang="en-US" sz="1600" dirty="0">
                        <a:latin typeface="Helvetica"/>
                        <a:cs typeface="Helvetica"/>
                      </a:endParaRPr>
                    </a:p>
                  </a:txBody>
                  <a:tcPr/>
                </a:tc>
              </a:tr>
              <a:tr h="416049">
                <a:tc>
                  <a:txBody>
                    <a:bodyPr/>
                    <a:lstStyle/>
                    <a:p>
                      <a:pPr algn="ctr"/>
                      <a:r>
                        <a:rPr lang="en-US" sz="1600" dirty="0" smtClean="0">
                          <a:latin typeface="Helvetica"/>
                          <a:cs typeface="Helvetica"/>
                        </a:rPr>
                        <a:t>ACT</a:t>
                      </a:r>
                      <a:endParaRPr lang="en-US" sz="1600" dirty="0">
                        <a:latin typeface="Helvetica"/>
                        <a:cs typeface="Helvetica"/>
                      </a:endParaRPr>
                    </a:p>
                  </a:txBody>
                  <a:tcPr/>
                </a:tc>
                <a:tc>
                  <a:txBody>
                    <a:bodyPr/>
                    <a:lstStyle/>
                    <a:p>
                      <a:pPr algn="ctr"/>
                      <a:r>
                        <a:rPr lang="en-US" sz="1600" dirty="0" smtClean="0">
                          <a:latin typeface="Helvetica"/>
                          <a:cs typeface="Helvetica"/>
                        </a:rPr>
                        <a:t>12/13/14</a:t>
                      </a:r>
                      <a:endParaRPr lang="en-US" sz="1600" dirty="0">
                        <a:latin typeface="Helvetica"/>
                        <a:cs typeface="Helvetica"/>
                      </a:endParaRPr>
                    </a:p>
                  </a:txBody>
                  <a:tcPr/>
                </a:tc>
                <a:tc>
                  <a:txBody>
                    <a:bodyPr/>
                    <a:lstStyle/>
                    <a:p>
                      <a:pPr algn="ctr"/>
                      <a:r>
                        <a:rPr lang="en-US" sz="1600" dirty="0" smtClean="0">
                          <a:latin typeface="Helvetica"/>
                          <a:cs typeface="Helvetica"/>
                        </a:rPr>
                        <a:t>10/1/14</a:t>
                      </a:r>
                      <a:endParaRPr lang="en-US" sz="1600" dirty="0">
                        <a:latin typeface="Helvetica"/>
                        <a:cs typeface="Helvetica"/>
                      </a:endParaRPr>
                    </a:p>
                  </a:txBody>
                  <a:tcPr/>
                </a:tc>
                <a:tc>
                  <a:txBody>
                    <a:bodyPr/>
                    <a:lstStyle/>
                    <a:p>
                      <a:pPr algn="ctr"/>
                      <a:r>
                        <a:rPr lang="en-US" sz="1600" dirty="0" smtClean="0">
                          <a:latin typeface="Helvetica"/>
                          <a:cs typeface="Helvetica"/>
                        </a:rPr>
                        <a:t>10/21/14</a:t>
                      </a:r>
                      <a:endParaRPr lang="en-US" sz="1600" dirty="0">
                        <a:latin typeface="Helvetica"/>
                        <a:cs typeface="Helvetica"/>
                      </a:endParaRPr>
                    </a:p>
                  </a:txBody>
                  <a:tcPr/>
                </a:tc>
              </a:tr>
              <a:tr h="416049">
                <a:tc>
                  <a:txBody>
                    <a:bodyPr/>
                    <a:lstStyle/>
                    <a:p>
                      <a:pPr algn="ctr"/>
                      <a:r>
                        <a:rPr lang="en-US" sz="1600" dirty="0" smtClean="0">
                          <a:latin typeface="Helvetica"/>
                          <a:cs typeface="Helvetica"/>
                        </a:rPr>
                        <a:t>SAT</a:t>
                      </a:r>
                      <a:endParaRPr lang="en-US" sz="1600" dirty="0">
                        <a:latin typeface="Helvetica"/>
                        <a:cs typeface="Helvetica"/>
                      </a:endParaRPr>
                    </a:p>
                  </a:txBody>
                  <a:tcPr/>
                </a:tc>
                <a:tc>
                  <a:txBody>
                    <a:bodyPr/>
                    <a:lstStyle/>
                    <a:p>
                      <a:pPr algn="ctr"/>
                      <a:r>
                        <a:rPr lang="en-US" sz="1600" dirty="0" smtClean="0">
                          <a:latin typeface="Helvetica"/>
                          <a:cs typeface="Helvetica"/>
                        </a:rPr>
                        <a:t>1/24/15</a:t>
                      </a:r>
                      <a:endParaRPr lang="en-US" sz="1600" dirty="0">
                        <a:latin typeface="Helvetica"/>
                        <a:cs typeface="Helvetica"/>
                      </a:endParaRPr>
                    </a:p>
                  </a:txBody>
                  <a:tcPr/>
                </a:tc>
                <a:tc>
                  <a:txBody>
                    <a:bodyPr/>
                    <a:lstStyle/>
                    <a:p>
                      <a:pPr algn="ctr"/>
                      <a:r>
                        <a:rPr lang="en-US" sz="1600" dirty="0" smtClean="0">
                          <a:latin typeface="Helvetica"/>
                          <a:cs typeface="Helvetica"/>
                        </a:rPr>
                        <a:t>11/4/14</a:t>
                      </a:r>
                      <a:endParaRPr lang="en-US" sz="1600" dirty="0">
                        <a:latin typeface="Helvetica"/>
                        <a:cs typeface="Helvetica"/>
                      </a:endParaRPr>
                    </a:p>
                  </a:txBody>
                  <a:tcPr/>
                </a:tc>
                <a:tc>
                  <a:txBody>
                    <a:bodyPr/>
                    <a:lstStyle/>
                    <a:p>
                      <a:pPr algn="ctr"/>
                      <a:r>
                        <a:rPr lang="en-US" sz="1600" dirty="0" smtClean="0">
                          <a:latin typeface="Helvetica"/>
                          <a:cs typeface="Helvetica"/>
                        </a:rPr>
                        <a:t>12/9/14</a:t>
                      </a:r>
                      <a:endParaRPr lang="en-US" sz="1600" dirty="0">
                        <a:latin typeface="Helvetica"/>
                        <a:cs typeface="Helvetica"/>
                      </a:endParaRPr>
                    </a:p>
                  </a:txBody>
                  <a:tcPr/>
                </a:tc>
              </a:tr>
              <a:tr h="516941">
                <a:tc>
                  <a:txBody>
                    <a:bodyPr/>
                    <a:lstStyle/>
                    <a:p>
                      <a:pPr algn="ctr"/>
                      <a:r>
                        <a:rPr lang="en-US" sz="1600" dirty="0" smtClean="0">
                          <a:latin typeface="Helvetica"/>
                          <a:cs typeface="Helvetica"/>
                        </a:rPr>
                        <a:t>ACT</a:t>
                      </a:r>
                      <a:endParaRPr lang="en-US" sz="1600" dirty="0">
                        <a:latin typeface="Helvetica"/>
                        <a:cs typeface="Helvetica"/>
                      </a:endParaRPr>
                    </a:p>
                  </a:txBody>
                  <a:tcPr/>
                </a:tc>
                <a:tc>
                  <a:txBody>
                    <a:bodyPr/>
                    <a:lstStyle/>
                    <a:p>
                      <a:pPr algn="ctr"/>
                      <a:r>
                        <a:rPr lang="en-US" sz="1600" dirty="0" smtClean="0">
                          <a:latin typeface="Helvetica"/>
                          <a:cs typeface="Helvetica"/>
                        </a:rPr>
                        <a:t>2/7/15</a:t>
                      </a:r>
                      <a:endParaRPr lang="en-US" sz="1600" dirty="0">
                        <a:latin typeface="Helvetica"/>
                        <a:cs typeface="Helvetica"/>
                      </a:endParaRPr>
                    </a:p>
                  </a:txBody>
                  <a:tcPr/>
                </a:tc>
                <a:tc>
                  <a:txBody>
                    <a:bodyPr/>
                    <a:lstStyle/>
                    <a:p>
                      <a:pPr algn="ctr"/>
                      <a:r>
                        <a:rPr lang="en-US" sz="1600" dirty="0" smtClean="0">
                          <a:latin typeface="Helvetica"/>
                          <a:cs typeface="Helvetica"/>
                        </a:rPr>
                        <a:t>11/4/14</a:t>
                      </a:r>
                      <a:endParaRPr lang="en-US" sz="1600" dirty="0">
                        <a:latin typeface="Helvetica"/>
                        <a:cs typeface="Helvetic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Helvetica"/>
                          <a:cs typeface="Helvetica"/>
                        </a:rPr>
                        <a:t>12/9/14</a:t>
                      </a:r>
                      <a:endParaRPr lang="en-US" sz="1600" dirty="0">
                        <a:latin typeface="Helvetica"/>
                        <a:cs typeface="Helvetica"/>
                      </a:endParaRPr>
                    </a:p>
                  </a:txBody>
                  <a:tcPr/>
                </a:tc>
              </a:tr>
            </a:tbl>
          </a:graphicData>
        </a:graphic>
      </p:graphicFrame>
    </p:spTree>
    <p:extLst>
      <p:ext uri="{BB962C8B-B14F-4D97-AF65-F5344CB8AC3E}">
        <p14:creationId xmlns:p14="http://schemas.microsoft.com/office/powerpoint/2010/main" val="349444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95400" y="304800"/>
            <a:ext cx="6629400" cy="914400"/>
          </a:xfrm>
          <a:ln>
            <a:noFill/>
          </a:ln>
        </p:spPr>
        <p:txBody>
          <a:bodyPr>
            <a:normAutofit/>
          </a:bodyPr>
          <a:lstStyle/>
          <a:p>
            <a:pPr eaLnBrk="1" hangingPunct="1"/>
            <a:r>
              <a:rPr lang="en-US" sz="4000" dirty="0" smtClean="0">
                <a:solidFill>
                  <a:srgbClr val="FFFFFF"/>
                </a:solidFill>
              </a:rPr>
              <a:t>Financial Aid</a:t>
            </a:r>
          </a:p>
        </p:txBody>
      </p:sp>
      <p:sp>
        <p:nvSpPr>
          <p:cNvPr id="274435" name="Rectangle 3"/>
          <p:cNvSpPr>
            <a:spLocks noGrp="1" noChangeArrowheads="1"/>
          </p:cNvSpPr>
          <p:nvPr>
            <p:ph idx="1"/>
          </p:nvPr>
        </p:nvSpPr>
        <p:spPr>
          <a:xfrm>
            <a:off x="3581400" y="2133600"/>
            <a:ext cx="4724400" cy="4343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685800" indent="-225425">
              <a:spcBef>
                <a:spcPts val="0"/>
              </a:spcBef>
            </a:pPr>
            <a:r>
              <a:rPr lang="en-US" sz="2800" dirty="0"/>
              <a:t>Qualify for free or reduced lunch and </a:t>
            </a:r>
            <a:r>
              <a:rPr lang="en-US" sz="2800" dirty="0" smtClean="0"/>
              <a:t>fee is only $30</a:t>
            </a:r>
            <a:endParaRPr lang="en-US" sz="2800" dirty="0"/>
          </a:p>
          <a:p>
            <a:pPr marL="685800" indent="-225425">
              <a:spcBef>
                <a:spcPts val="0"/>
              </a:spcBef>
            </a:pPr>
            <a:r>
              <a:rPr lang="en-US" sz="2800" dirty="0"/>
              <a:t>More than $3 million awarded across all programs in </a:t>
            </a:r>
            <a:r>
              <a:rPr lang="en-US" sz="2800" dirty="0" smtClean="0"/>
              <a:t>2014</a:t>
            </a:r>
          </a:p>
          <a:p>
            <a:pPr marL="460375" indent="0">
              <a:spcBef>
                <a:spcPts val="0"/>
              </a:spcBef>
              <a:buNone/>
            </a:pPr>
            <a:endParaRPr lang="en-US" sz="2800" dirty="0" smtClean="0">
              <a:hlinkClick r:id="rId3"/>
            </a:endParaRPr>
          </a:p>
          <a:p>
            <a:pPr marL="460375" indent="0">
              <a:spcBef>
                <a:spcPts val="0"/>
              </a:spcBef>
              <a:buNone/>
            </a:pPr>
            <a:r>
              <a:rPr lang="en-US" sz="2800" dirty="0" smtClean="0">
                <a:hlinkClick r:id="rId3"/>
              </a:rPr>
              <a:t>www.tip.duke.edu/7fees</a:t>
            </a:r>
            <a:r>
              <a:rPr lang="en-US" sz="2800" dirty="0" smtClean="0"/>
              <a:t> </a:t>
            </a:r>
            <a:endParaRPr lang="en-US" sz="2800" dirty="0"/>
          </a:p>
        </p:txBody>
      </p:sp>
      <p:pic>
        <p:nvPicPr>
          <p:cNvPr id="2" name="Picture 1" descr="164510_adventures238.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31471" y="1752600"/>
            <a:ext cx="2678529" cy="4104640"/>
          </a:xfrm>
          <a:prstGeom prst="rect">
            <a:avLst/>
          </a:prstGeom>
        </p:spPr>
      </p:pic>
    </p:spTree>
    <p:extLst>
      <p:ext uri="{BB962C8B-B14F-4D97-AF65-F5344CB8AC3E}">
        <p14:creationId xmlns:p14="http://schemas.microsoft.com/office/powerpoint/2010/main" val="156499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84632"/>
            <a:ext cx="9144000" cy="533400"/>
          </a:xfrm>
          <a:ln>
            <a:noFill/>
          </a:ln>
        </p:spPr>
        <p:txBody>
          <a:bodyPr>
            <a:normAutofit fontScale="90000"/>
          </a:bodyPr>
          <a:lstStyle/>
          <a:p>
            <a:pPr algn="ctr"/>
            <a:r>
              <a:rPr lang="en-US" dirty="0">
                <a:solidFill>
                  <a:srgbClr val="FFFFFF"/>
                </a:solidFill>
                <a:cs typeface="Arial" pitchFamily="34" charset="0"/>
              </a:rPr>
              <a:t>Educational </a:t>
            </a:r>
            <a:r>
              <a:rPr lang="en-US" dirty="0" smtClean="0">
                <a:solidFill>
                  <a:srgbClr val="FFFFFF"/>
                </a:solidFill>
                <a:cs typeface="Arial" pitchFamily="34" charset="0"/>
              </a:rPr>
              <a:t>Programs</a:t>
            </a:r>
            <a:endParaRPr lang="en-US" dirty="0">
              <a:solidFill>
                <a:srgbClr val="FFFFFF"/>
              </a:solidFill>
            </a:endParaRPr>
          </a:p>
        </p:txBody>
      </p:sp>
      <p:sp>
        <p:nvSpPr>
          <p:cNvPr id="3" name="Content Placeholder 2"/>
          <p:cNvSpPr>
            <a:spLocks noGrp="1"/>
          </p:cNvSpPr>
          <p:nvPr>
            <p:ph idx="4294967295"/>
          </p:nvPr>
        </p:nvSpPr>
        <p:spPr>
          <a:xfrm>
            <a:off x="0" y="2438400"/>
            <a:ext cx="9144000" cy="2590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indent="0" algn="ctr">
              <a:buNone/>
            </a:pPr>
            <a:r>
              <a:rPr lang="en-US" dirty="0" smtClean="0">
                <a:cs typeface="Arial" pitchFamily="34" charset="0"/>
              </a:rPr>
              <a:t>Outstanding learning opportunities for grades 7 and up</a:t>
            </a:r>
          </a:p>
          <a:p>
            <a:pPr marL="0" indent="0" algn="ctr">
              <a:buNone/>
            </a:pPr>
            <a:endParaRPr lang="en-US" sz="4000" dirty="0" smtClean="0">
              <a:cs typeface="Arial" pitchFamily="34" charset="0"/>
            </a:endParaRPr>
          </a:p>
          <a:p>
            <a:pPr marL="0" indent="0" algn="ctr">
              <a:buNone/>
            </a:pPr>
            <a:endParaRPr lang="en-US" sz="4000" dirty="0">
              <a:cs typeface="Arial" pitchFamily="34" charset="0"/>
            </a:endParaRPr>
          </a:p>
          <a:p>
            <a:pPr marL="0" indent="0" algn="ctr">
              <a:buNone/>
            </a:pPr>
            <a:r>
              <a:rPr lang="en-US" dirty="0" smtClean="0">
                <a:cs typeface="Arial" pitchFamily="34" charset="0"/>
              </a:rPr>
              <a:t/>
            </a:r>
            <a:br>
              <a:rPr lang="en-US" dirty="0" smtClean="0">
                <a:cs typeface="Arial" pitchFamily="34" charset="0"/>
              </a:rPr>
            </a:br>
            <a:r>
              <a:rPr lang="en-US" dirty="0" smtClean="0">
                <a:cs typeface="Arial" pitchFamily="34" charset="0"/>
              </a:rPr>
              <a:t/>
            </a:r>
            <a:br>
              <a:rPr lang="en-US" dirty="0" smtClean="0">
                <a:cs typeface="Arial" pitchFamily="34" charset="0"/>
              </a:rPr>
            </a:br>
            <a:endParaRPr lang="en-US" b="1" u="sng" dirty="0">
              <a:solidFill>
                <a:srgbClr val="003598"/>
              </a:solidFill>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1917" y="3298359"/>
            <a:ext cx="2823483" cy="188324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0717" y="3299894"/>
            <a:ext cx="2821180" cy="18817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01145" y="3303115"/>
            <a:ext cx="2816352" cy="1878485"/>
          </a:xfrm>
          <a:prstGeom prst="rect">
            <a:avLst/>
          </a:prstGeom>
        </p:spPr>
      </p:pic>
    </p:spTree>
    <p:extLst>
      <p:ext uri="{BB962C8B-B14F-4D97-AF65-F5344CB8AC3E}">
        <p14:creationId xmlns:p14="http://schemas.microsoft.com/office/powerpoint/2010/main" val="37865659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idx="1"/>
          </p:nvPr>
        </p:nvSpPr>
        <p:spPr>
          <a:xfrm>
            <a:off x="-1" y="2133600"/>
            <a:ext cx="5357755" cy="4114800"/>
          </a:xfrm>
        </p:spPr>
        <p:txBody>
          <a:bodyPr>
            <a:normAutofit/>
          </a:bodyPr>
          <a:lstStyle/>
          <a:p>
            <a:pPr marL="685800" indent="-225425"/>
            <a:r>
              <a:rPr lang="en-US" sz="2800" dirty="0" smtClean="0"/>
              <a:t>Non-profit identification </a:t>
            </a:r>
            <a:br>
              <a:rPr lang="en-US" sz="2800" dirty="0" smtClean="0"/>
            </a:br>
            <a:r>
              <a:rPr lang="en-US" sz="2800" dirty="0" smtClean="0"/>
              <a:t>and </a:t>
            </a:r>
            <a:r>
              <a:rPr lang="en-US" sz="2800" dirty="0"/>
              <a:t>support </a:t>
            </a:r>
            <a:r>
              <a:rPr lang="en-US" sz="2800" dirty="0" smtClean="0"/>
              <a:t>services for </a:t>
            </a:r>
            <a:br>
              <a:rPr lang="en-US" sz="2800" dirty="0" smtClean="0"/>
            </a:br>
            <a:r>
              <a:rPr lang="en-US" sz="2800" dirty="0" smtClean="0"/>
              <a:t>the </a:t>
            </a:r>
            <a:r>
              <a:rPr lang="en-US" sz="2800" dirty="0"/>
              <a:t>academically </a:t>
            </a:r>
            <a:r>
              <a:rPr lang="en-US" sz="2800" dirty="0" smtClean="0"/>
              <a:t>gifted</a:t>
            </a:r>
          </a:p>
          <a:p>
            <a:pPr marL="685800" indent="-225425"/>
            <a:r>
              <a:rPr lang="en-US" sz="2800" dirty="0" smtClean="0"/>
              <a:t>Founded in </a:t>
            </a:r>
            <a:r>
              <a:rPr lang="en-US" sz="2800" dirty="0"/>
              <a:t>1980, more than </a:t>
            </a:r>
            <a:br>
              <a:rPr lang="en-US" sz="2800" dirty="0"/>
            </a:br>
            <a:r>
              <a:rPr lang="en-US" sz="2800" dirty="0"/>
              <a:t>2.5 million participants</a:t>
            </a:r>
          </a:p>
          <a:p>
            <a:pPr marL="685800" indent="-225425">
              <a:spcAft>
                <a:spcPts val="0"/>
              </a:spcAft>
            </a:pPr>
            <a:r>
              <a:rPr lang="en-US" sz="2800" dirty="0" smtClean="0"/>
              <a:t>Educational opportunities and resources</a:t>
            </a:r>
          </a:p>
        </p:txBody>
      </p:sp>
      <p:sp>
        <p:nvSpPr>
          <p:cNvPr id="68611" name="Rectangle 3"/>
          <p:cNvSpPr>
            <a:spLocks noChangeArrowheads="1"/>
          </p:cNvSpPr>
          <p:nvPr/>
        </p:nvSpPr>
        <p:spPr bwMode="auto">
          <a:xfrm>
            <a:off x="1905000" y="438912"/>
            <a:ext cx="5334000" cy="762000"/>
          </a:xfrm>
          <a:prstGeom prst="rect">
            <a:avLst/>
          </a:prstGeom>
          <a:noFill/>
          <a:ln w="9525">
            <a:noFill/>
            <a:miter lim="800000"/>
            <a:headEnd/>
            <a:tailEnd/>
          </a:ln>
          <a:effectLst/>
        </p:spPr>
        <p:txBody>
          <a:bodyPr lIns="92075" tIns="46038" rIns="92075" bIns="46038" anchor="ctr"/>
          <a:lstStyle/>
          <a:p>
            <a:pPr algn="ctr">
              <a:lnSpc>
                <a:spcPct val="85000"/>
              </a:lnSpc>
            </a:pPr>
            <a:r>
              <a:rPr lang="en-US" sz="4000" dirty="0">
                <a:solidFill>
                  <a:srgbClr val="FFFFFF"/>
                </a:solidFill>
                <a:latin typeface="Helvetica Light"/>
                <a:cs typeface="Helvetica Light"/>
              </a:rPr>
              <a:t>What is Duke TIP?</a:t>
            </a:r>
          </a:p>
        </p:txBody>
      </p:sp>
      <p:pic>
        <p:nvPicPr>
          <p:cNvPr id="4" name="Picture 3" descr="sc0001693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287984">
            <a:off x="5608570" y="3817079"/>
            <a:ext cx="2813843" cy="19041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sc000b140f.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10013" y="1828800"/>
            <a:ext cx="2769874" cy="1764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70884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381000"/>
            <a:ext cx="7086600" cy="762000"/>
          </a:xfrm>
        </p:spPr>
        <p:txBody>
          <a:bodyPr>
            <a:normAutofit fontScale="90000"/>
          </a:bodyPr>
          <a:lstStyle/>
          <a:p>
            <a:pPr eaLnBrk="1" hangingPunct="1"/>
            <a:r>
              <a:rPr lang="en-US" dirty="0" smtClean="0"/>
              <a:t>Scholar Weekends</a:t>
            </a:r>
          </a:p>
        </p:txBody>
      </p:sp>
      <p:sp>
        <p:nvSpPr>
          <p:cNvPr id="3" name="Content Placeholder 2"/>
          <p:cNvSpPr>
            <a:spLocks noGrp="1"/>
          </p:cNvSpPr>
          <p:nvPr>
            <p:ph idx="1"/>
          </p:nvPr>
        </p:nvSpPr>
        <p:spPr>
          <a:xfrm>
            <a:off x="381000" y="2057400"/>
            <a:ext cx="5105400" cy="4267200"/>
          </a:xfrm>
        </p:spPr>
        <p:txBody>
          <a:bodyPr>
            <a:noAutofit/>
          </a:bodyPr>
          <a:lstStyle/>
          <a:p>
            <a:pPr marL="228600" indent="-228600">
              <a:defRPr/>
            </a:pPr>
            <a:r>
              <a:rPr lang="en-US" sz="2400" dirty="0" smtClean="0"/>
              <a:t>Grades eight through eleven</a:t>
            </a:r>
          </a:p>
          <a:p>
            <a:pPr marL="228600" indent="-228600" eaLnBrk="1" hangingPunct="1">
              <a:defRPr/>
            </a:pPr>
            <a:r>
              <a:rPr lang="en-US" sz="2400" dirty="0" smtClean="0"/>
              <a:t>Weekend-long enrichment courses during the academic year  </a:t>
            </a:r>
          </a:p>
          <a:p>
            <a:pPr marL="228600" indent="-228600" eaLnBrk="1" hangingPunct="1">
              <a:defRPr/>
            </a:pPr>
            <a:r>
              <a:rPr lang="en-US" sz="2400" dirty="0" smtClean="0"/>
              <a:t>Courses may include marine biology, astronomy, creative writing, politics and the media, video production, and poetry</a:t>
            </a:r>
          </a:p>
          <a:p>
            <a:pPr marL="228600" indent="-228600" eaLnBrk="1" hangingPunct="1">
              <a:defRPr/>
            </a:pPr>
            <a:r>
              <a:rPr lang="en-US" sz="2400" dirty="0" smtClean="0"/>
              <a:t>Multiple sites across the country</a:t>
            </a:r>
          </a:p>
          <a:p>
            <a:pPr marL="228600" indent="-228600" eaLnBrk="1" hangingPunct="1">
              <a:defRPr/>
            </a:pPr>
            <a:endParaRPr lang="en-US" sz="2400" dirty="0"/>
          </a:p>
          <a:p>
            <a:pPr marL="0" indent="0" algn="ctr" eaLnBrk="1" hangingPunct="1">
              <a:buNone/>
              <a:defRPr/>
            </a:pPr>
            <a:r>
              <a:rPr lang="en-US" sz="2400" dirty="0" smtClean="0">
                <a:hlinkClick r:id="rId3"/>
              </a:rPr>
              <a:t>www.tip.duke.edu/scholar</a:t>
            </a:r>
            <a:r>
              <a:rPr lang="en-US" sz="2400" dirty="0" smtClean="0"/>
              <a:t> </a:t>
            </a:r>
          </a:p>
        </p:txBody>
      </p:sp>
      <p:pic>
        <p:nvPicPr>
          <p:cNvPr id="2" name="Picture 1" descr="TIP_ARCH_2074.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38800" y="1600200"/>
            <a:ext cx="2794000" cy="4191000"/>
          </a:xfrm>
          <a:prstGeom prst="rect">
            <a:avLst/>
          </a:prstGeom>
        </p:spPr>
      </p:pic>
    </p:spTree>
    <p:extLst>
      <p:ext uri="{BB962C8B-B14F-4D97-AF65-F5344CB8AC3E}">
        <p14:creationId xmlns:p14="http://schemas.microsoft.com/office/powerpoint/2010/main" val="3485905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304800"/>
            <a:ext cx="7239000" cy="838200"/>
          </a:xfrm>
        </p:spPr>
        <p:txBody>
          <a:bodyPr>
            <a:normAutofit/>
          </a:bodyPr>
          <a:lstStyle/>
          <a:p>
            <a:pPr eaLnBrk="1" hangingPunct="1"/>
            <a:r>
              <a:rPr lang="en-US" sz="3600" dirty="0" smtClean="0"/>
              <a:t>Distance Learning:  </a:t>
            </a:r>
            <a:r>
              <a:rPr lang="en-US" sz="3600" dirty="0" err="1" smtClean="0"/>
              <a:t>eStudies</a:t>
            </a:r>
            <a:endParaRPr lang="en-US" sz="3600" dirty="0" smtClean="0"/>
          </a:p>
        </p:txBody>
      </p:sp>
      <p:sp>
        <p:nvSpPr>
          <p:cNvPr id="211971" name="Rectangle 3"/>
          <p:cNvSpPr>
            <a:spLocks noGrp="1" noChangeArrowheads="1"/>
          </p:cNvSpPr>
          <p:nvPr>
            <p:ph type="body" idx="1"/>
          </p:nvPr>
        </p:nvSpPr>
        <p:spPr>
          <a:xfrm>
            <a:off x="457200" y="2057400"/>
            <a:ext cx="4800600" cy="2743200"/>
          </a:xfrm>
        </p:spPr>
        <p:txBody>
          <a:bodyPr>
            <a:normAutofit/>
          </a:bodyPr>
          <a:lstStyle/>
          <a:p>
            <a:pPr marL="228600" indent="-228600" eaLnBrk="1" hangingPunct="1"/>
            <a:r>
              <a:rPr lang="en-US" sz="2200" dirty="0"/>
              <a:t>G</a:t>
            </a:r>
            <a:r>
              <a:rPr lang="en-US" sz="2200" dirty="0" smtClean="0"/>
              <a:t>rades seven through eleven</a:t>
            </a:r>
          </a:p>
          <a:p>
            <a:pPr marL="228600" indent="-228600">
              <a:buFont typeface="Arial"/>
              <a:buChar char="•"/>
            </a:pPr>
            <a:r>
              <a:rPr lang="en-US" sz="2200" kern="0" dirty="0">
                <a:latin typeface="Helvetica" pitchFamily="34" charset="0"/>
              </a:rPr>
              <a:t>Seven-week </a:t>
            </a:r>
            <a:r>
              <a:rPr lang="en-US" sz="2200" kern="0" dirty="0" smtClean="0">
                <a:latin typeface="Helvetica" pitchFamily="34" charset="0"/>
              </a:rPr>
              <a:t>summer</a:t>
            </a:r>
            <a:r>
              <a:rPr lang="en-US" sz="2200" dirty="0" smtClean="0"/>
              <a:t> </a:t>
            </a:r>
            <a:r>
              <a:rPr lang="en-US" sz="2200" kern="0" dirty="0" smtClean="0">
                <a:latin typeface="Helvetica" pitchFamily="34" charset="0"/>
              </a:rPr>
              <a:t>program</a:t>
            </a:r>
          </a:p>
          <a:p>
            <a:pPr marL="228600" indent="-228600">
              <a:buFont typeface="Arial"/>
              <a:buChar char="•"/>
            </a:pPr>
            <a:r>
              <a:rPr lang="en-US" sz="2200" dirty="0" smtClean="0"/>
              <a:t>Challenging academic coursework </a:t>
            </a:r>
          </a:p>
          <a:p>
            <a:pPr marL="228600" indent="-228600">
              <a:buFont typeface="Arial"/>
              <a:buChar char="•"/>
            </a:pPr>
            <a:r>
              <a:rPr lang="en-US" sz="2200" dirty="0"/>
              <a:t>T</a:t>
            </a:r>
            <a:r>
              <a:rPr lang="en-US" sz="2200" dirty="0" smtClean="0"/>
              <a:t>eacher-moderated, internet-based classroom</a:t>
            </a:r>
          </a:p>
        </p:txBody>
      </p:sp>
      <p:sp>
        <p:nvSpPr>
          <p:cNvPr id="4" name="TextBox 3"/>
          <p:cNvSpPr txBox="1"/>
          <p:nvPr/>
        </p:nvSpPr>
        <p:spPr>
          <a:xfrm>
            <a:off x="457200" y="4028587"/>
            <a:ext cx="7848600" cy="2296013"/>
          </a:xfrm>
          <a:prstGeom prst="rect">
            <a:avLst/>
          </a:prstGeom>
          <a:noFill/>
        </p:spPr>
        <p:txBody>
          <a:bodyPr wrap="square" rtlCol="0">
            <a:spAutoFit/>
          </a:bodyPr>
          <a:lstStyle/>
          <a:p>
            <a:pPr marL="228600" lvl="0" indent="-228600">
              <a:spcBef>
                <a:spcPct val="20000"/>
              </a:spcBef>
              <a:buSzPct val="100000"/>
              <a:buFont typeface="Arial"/>
              <a:buChar char="•"/>
            </a:pPr>
            <a:r>
              <a:rPr lang="en-US" sz="2200" kern="0" dirty="0">
                <a:latin typeface="Helvetica" pitchFamily="34" charset="0"/>
              </a:rPr>
              <a:t>Highly interactive: </a:t>
            </a:r>
            <a:r>
              <a:rPr lang="en-US" sz="2200" kern="0" dirty="0" smtClean="0">
                <a:latin typeface="Helvetica" pitchFamily="34" charset="0"/>
              </a:rPr>
              <a:t> students </a:t>
            </a:r>
            <a:r>
              <a:rPr lang="en-US" sz="2200" kern="0" dirty="0">
                <a:latin typeface="Helvetica" pitchFamily="34" charset="0"/>
              </a:rPr>
              <a:t>connect with other gifted students and with their Duke TIP instructor through live chats, discussion boards, </a:t>
            </a:r>
            <a:r>
              <a:rPr lang="en-US" sz="2200" kern="0" dirty="0" smtClean="0">
                <a:latin typeface="Helvetica" pitchFamily="34" charset="0"/>
              </a:rPr>
              <a:t>blogs, </a:t>
            </a:r>
            <a:r>
              <a:rPr lang="en-US" sz="2200" kern="0" dirty="0">
                <a:latin typeface="Helvetica" pitchFamily="34" charset="0"/>
              </a:rPr>
              <a:t>and email</a:t>
            </a:r>
          </a:p>
          <a:p>
            <a:pPr marL="228600" lvl="0" indent="-228600">
              <a:spcBef>
                <a:spcPct val="20000"/>
              </a:spcBef>
              <a:buSzPct val="100000"/>
              <a:buFont typeface="Arial"/>
              <a:buChar char="•"/>
            </a:pPr>
            <a:r>
              <a:rPr lang="en-US" sz="2200" kern="0" dirty="0">
                <a:latin typeface="Helvetica" pitchFamily="34" charset="0"/>
              </a:rPr>
              <a:t>Class examples include </a:t>
            </a:r>
            <a:r>
              <a:rPr lang="en-US" sz="2200" i="1" kern="0" dirty="0">
                <a:latin typeface="Helvetica" pitchFamily="34" charset="0"/>
              </a:rPr>
              <a:t>Academic Writing, Anatomy and Physiology, </a:t>
            </a:r>
            <a:r>
              <a:rPr lang="en-US" sz="2200" i="1" kern="0" dirty="0" smtClean="0">
                <a:latin typeface="Helvetica" pitchFamily="34" charset="0"/>
              </a:rPr>
              <a:t>Neuroscience, </a:t>
            </a:r>
            <a:r>
              <a:rPr lang="en-US" sz="2200" kern="0" dirty="0" smtClean="0">
                <a:latin typeface="Helvetica" pitchFamily="34" charset="0"/>
              </a:rPr>
              <a:t>and</a:t>
            </a:r>
            <a:r>
              <a:rPr lang="en-US" sz="2200" i="1" kern="0" dirty="0" smtClean="0">
                <a:latin typeface="Helvetica" pitchFamily="34" charset="0"/>
              </a:rPr>
              <a:t> </a:t>
            </a:r>
            <a:r>
              <a:rPr lang="en-US" sz="2200" i="1" kern="0" dirty="0">
                <a:latin typeface="Helvetica" pitchFamily="34" charset="0"/>
              </a:rPr>
              <a:t>Psychology</a:t>
            </a:r>
          </a:p>
          <a:p>
            <a:pPr lvl="0">
              <a:spcBef>
                <a:spcPct val="20000"/>
              </a:spcBef>
              <a:buClr>
                <a:srgbClr val="C0504D"/>
              </a:buClr>
              <a:buSzPct val="75000"/>
            </a:pPr>
            <a:r>
              <a:rPr lang="en-US" sz="2400" kern="0" dirty="0" smtClean="0">
                <a:solidFill>
                  <a:srgbClr val="000000"/>
                </a:solidFill>
                <a:latin typeface="Helvetica" pitchFamily="34" charset="0"/>
                <a:hlinkClick r:id="rId3"/>
              </a:rPr>
              <a:t>www.tip.duke.edu/distance</a:t>
            </a:r>
            <a:r>
              <a:rPr lang="en-US" sz="2400" kern="0" dirty="0" smtClean="0">
                <a:solidFill>
                  <a:srgbClr val="000000"/>
                </a:solidFill>
                <a:latin typeface="Helvetica" pitchFamily="34" charset="0"/>
              </a:rPr>
              <a:t> </a:t>
            </a:r>
            <a:endParaRPr lang="en-US" sz="2400" kern="0" dirty="0">
              <a:solidFill>
                <a:srgbClr val="000000"/>
              </a:solidFill>
              <a:latin typeface="Helvetica" pitchFamily="34" charset="0"/>
            </a:endParaRPr>
          </a:p>
        </p:txBody>
      </p:sp>
      <p:pic>
        <p:nvPicPr>
          <p:cNvPr id="6" name="Picture 5" descr="IMG_0718.1.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34000" y="1593393"/>
            <a:ext cx="2857826" cy="2419954"/>
          </a:xfrm>
          <a:prstGeom prst="rect">
            <a:avLst/>
          </a:prstGeom>
        </p:spPr>
      </p:pic>
    </p:spTree>
    <p:extLst>
      <p:ext uri="{BB962C8B-B14F-4D97-AF65-F5344CB8AC3E}">
        <p14:creationId xmlns:p14="http://schemas.microsoft.com/office/powerpoint/2010/main" val="259599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399288"/>
            <a:ext cx="7162800" cy="685800"/>
          </a:xfrm>
        </p:spPr>
        <p:txBody>
          <a:bodyPr>
            <a:noAutofit/>
          </a:bodyPr>
          <a:lstStyle/>
          <a:p>
            <a:pPr eaLnBrk="1" hangingPunct="1"/>
            <a:r>
              <a:rPr lang="en-US" sz="4000" dirty="0" smtClean="0"/>
              <a:t>Summer Studies</a:t>
            </a:r>
          </a:p>
        </p:txBody>
      </p:sp>
      <p:sp>
        <p:nvSpPr>
          <p:cNvPr id="301059" name="Rectangle 3"/>
          <p:cNvSpPr>
            <a:spLocks noGrp="1" noChangeArrowheads="1"/>
          </p:cNvSpPr>
          <p:nvPr>
            <p:ph type="body" idx="1"/>
          </p:nvPr>
        </p:nvSpPr>
        <p:spPr>
          <a:xfrm>
            <a:off x="685800" y="1600200"/>
            <a:ext cx="4953000" cy="4495800"/>
          </a:xfrm>
        </p:spPr>
        <p:txBody>
          <a:bodyPr>
            <a:normAutofit fontScale="92500" lnSpcReduction="20000"/>
          </a:bodyPr>
          <a:lstStyle/>
          <a:p>
            <a:pPr marL="228600" indent="-228600"/>
            <a:r>
              <a:rPr kumimoji="1" lang="en-US" sz="2200" dirty="0" smtClean="0"/>
              <a:t>Grades seven through ten </a:t>
            </a:r>
          </a:p>
          <a:p>
            <a:pPr marL="228600" indent="-228600"/>
            <a:r>
              <a:rPr kumimoji="1" lang="en-US" sz="2200" dirty="0" smtClean="0"/>
              <a:t>Three-week summer residential programs </a:t>
            </a:r>
            <a:endParaRPr kumimoji="1" lang="en-US" sz="2200" dirty="0" smtClean="0">
              <a:solidFill>
                <a:srgbClr val="993300"/>
              </a:solidFill>
            </a:endParaRPr>
          </a:p>
          <a:p>
            <a:pPr marL="457200" lvl="1" indent="-228600"/>
            <a:r>
              <a:rPr kumimoji="1" lang="en-US" sz="1800" dirty="0"/>
              <a:t>Appalachian State University</a:t>
            </a:r>
          </a:p>
          <a:p>
            <a:pPr marL="457200" lvl="1" indent="-228600"/>
            <a:r>
              <a:rPr kumimoji="1" lang="en-US" sz="1800" dirty="0" smtClean="0"/>
              <a:t>Austin </a:t>
            </a:r>
            <a:r>
              <a:rPr kumimoji="1" lang="en-US" sz="1800" dirty="0"/>
              <a:t>College</a:t>
            </a:r>
          </a:p>
          <a:p>
            <a:pPr marL="457200" lvl="1" indent="-228600"/>
            <a:r>
              <a:rPr kumimoji="1" lang="en-US" sz="1800" dirty="0" smtClean="0"/>
              <a:t>Davidson </a:t>
            </a:r>
            <a:r>
              <a:rPr kumimoji="1" lang="en-US" sz="1800" dirty="0"/>
              <a:t>College</a:t>
            </a:r>
          </a:p>
          <a:p>
            <a:pPr marL="457200" lvl="1" indent="-228600"/>
            <a:r>
              <a:rPr kumimoji="1" lang="en-US" sz="1800" dirty="0"/>
              <a:t>Duke </a:t>
            </a:r>
            <a:r>
              <a:rPr kumimoji="1" lang="en-US" sz="1800" dirty="0" smtClean="0"/>
              <a:t>University</a:t>
            </a:r>
            <a:endParaRPr kumimoji="1" lang="en-US" sz="1800" dirty="0"/>
          </a:p>
          <a:p>
            <a:pPr marL="457200" lvl="1" indent="-228600"/>
            <a:r>
              <a:rPr kumimoji="1" lang="en-US" sz="1800" dirty="0"/>
              <a:t>Duke University Marine Lab</a:t>
            </a:r>
          </a:p>
          <a:p>
            <a:pPr marL="457200" lvl="1" indent="-228600"/>
            <a:r>
              <a:rPr kumimoji="1" lang="en-US" sz="1800" dirty="0" smtClean="0"/>
              <a:t>Georgia Tech</a:t>
            </a:r>
          </a:p>
          <a:p>
            <a:pPr marL="457200" lvl="1" indent="-228600"/>
            <a:r>
              <a:rPr kumimoji="1" lang="en-US" sz="1800" dirty="0" smtClean="0"/>
              <a:t>University </a:t>
            </a:r>
            <a:r>
              <a:rPr kumimoji="1" lang="en-US" sz="1800" dirty="0"/>
              <a:t>of Georgia</a:t>
            </a:r>
          </a:p>
          <a:p>
            <a:pPr marL="457200" lvl="1" indent="-228600"/>
            <a:r>
              <a:rPr kumimoji="1" lang="en-US" sz="1800" dirty="0" smtClean="0"/>
              <a:t>University of Kansas </a:t>
            </a:r>
          </a:p>
          <a:p>
            <a:pPr marL="457200" lvl="1" indent="-228600"/>
            <a:r>
              <a:rPr kumimoji="1" lang="en-US" sz="1800" dirty="0" smtClean="0"/>
              <a:t>Rice University</a:t>
            </a:r>
            <a:endParaRPr kumimoji="1" lang="en-US" sz="1800" dirty="0"/>
          </a:p>
          <a:p>
            <a:pPr marL="457200" lvl="1" indent="-228600"/>
            <a:r>
              <a:rPr kumimoji="1" lang="en-US" sz="1800" dirty="0" smtClean="0"/>
              <a:t>Trinity University</a:t>
            </a:r>
            <a:endParaRPr kumimoji="1" lang="en-US" sz="1800" dirty="0"/>
          </a:p>
          <a:p>
            <a:pPr marL="457200" lvl="1" indent="-228600"/>
            <a:r>
              <a:rPr kumimoji="1" lang="en-US" sz="1800" dirty="0" smtClean="0"/>
              <a:t>Wake Forest University</a:t>
            </a:r>
          </a:p>
          <a:p>
            <a:pPr marL="228600" lvl="1" indent="0">
              <a:buNone/>
            </a:pPr>
            <a:endParaRPr kumimoji="1" lang="en-US" sz="1800" dirty="0" smtClean="0"/>
          </a:p>
          <a:p>
            <a:pPr marL="228600" lvl="1" indent="0">
              <a:buNone/>
            </a:pPr>
            <a:r>
              <a:rPr kumimoji="1" lang="en-US" sz="1800" dirty="0" smtClean="0">
                <a:hlinkClick r:id="rId3"/>
              </a:rPr>
              <a:t>www.tip.duke.edu/summer78</a:t>
            </a:r>
            <a:r>
              <a:rPr kumimoji="1" lang="en-US" sz="1800" dirty="0" smtClean="0"/>
              <a:t> </a:t>
            </a:r>
            <a:endParaRPr kumimoji="1" lang="en-US" sz="1800" dirty="0"/>
          </a:p>
        </p:txBody>
      </p:sp>
      <p:pic>
        <p:nvPicPr>
          <p:cNvPr id="5" name="Picture 4" descr="TIP_WEST_965.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715000" y="1752600"/>
            <a:ext cx="25923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72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381000"/>
            <a:ext cx="7467600" cy="762000"/>
          </a:xfrm>
        </p:spPr>
        <p:txBody>
          <a:bodyPr lIns="92075" tIns="46038" rIns="92075" bIns="46038">
            <a:normAutofit/>
          </a:bodyPr>
          <a:lstStyle/>
          <a:p>
            <a:pPr eaLnBrk="1" hangingPunct="1"/>
            <a:r>
              <a:rPr lang="en-US" sz="3600" dirty="0" smtClean="0"/>
              <a:t>Summer Studies:  Experience</a:t>
            </a:r>
          </a:p>
        </p:txBody>
      </p:sp>
      <p:sp>
        <p:nvSpPr>
          <p:cNvPr id="302083" name="Text Box 3"/>
          <p:cNvSpPr txBox="1">
            <a:spLocks noChangeArrowheads="1"/>
          </p:cNvSpPr>
          <p:nvPr/>
        </p:nvSpPr>
        <p:spPr bwMode="auto">
          <a:xfrm>
            <a:off x="838200" y="1828800"/>
            <a:ext cx="762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marL="290513" indent="-290513"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228600" indent="-228600" eaLnBrk="1" hangingPunct="1">
              <a:buSzPct val="100000"/>
              <a:buFont typeface="Arial"/>
              <a:buChar char="•"/>
            </a:pPr>
            <a:r>
              <a:rPr lang="en-US" sz="2400" dirty="0">
                <a:solidFill>
                  <a:srgbClr val="000000"/>
                </a:solidFill>
              </a:rPr>
              <a:t>Fast-paced, </a:t>
            </a:r>
            <a:r>
              <a:rPr lang="en-US" sz="2400" dirty="0" smtClean="0">
                <a:solidFill>
                  <a:srgbClr val="000000"/>
                </a:solidFill>
              </a:rPr>
              <a:t>rigorous, </a:t>
            </a:r>
            <a:r>
              <a:rPr lang="en-US" sz="2400" dirty="0">
                <a:solidFill>
                  <a:srgbClr val="000000"/>
                </a:solidFill>
              </a:rPr>
              <a:t>and above-grade-level </a:t>
            </a:r>
            <a:r>
              <a:rPr lang="en-US" sz="2400" dirty="0" smtClean="0">
                <a:solidFill>
                  <a:srgbClr val="000000"/>
                </a:solidFill>
              </a:rPr>
              <a:t>curricula</a:t>
            </a:r>
            <a:endParaRPr lang="en-US" sz="2400" dirty="0">
              <a:solidFill>
                <a:srgbClr val="000000"/>
              </a:solidFill>
            </a:endParaRPr>
          </a:p>
          <a:p>
            <a:pPr marL="228600" indent="-228600" eaLnBrk="1" hangingPunct="1">
              <a:buSzPct val="100000"/>
              <a:buFont typeface="Arial"/>
              <a:buChar char="•"/>
            </a:pPr>
            <a:r>
              <a:rPr lang="en-US" sz="2400" dirty="0">
                <a:solidFill>
                  <a:srgbClr val="000000"/>
                </a:solidFill>
              </a:rPr>
              <a:t>Expert instructors with zeal for their subject area</a:t>
            </a:r>
          </a:p>
          <a:p>
            <a:pPr marL="228600" indent="-228600" eaLnBrk="1" hangingPunct="1">
              <a:buSzPct val="100000"/>
              <a:buFont typeface="Arial"/>
              <a:buChar char="•"/>
            </a:pPr>
            <a:r>
              <a:rPr lang="en-US" sz="2400" dirty="0">
                <a:solidFill>
                  <a:srgbClr val="000000"/>
                </a:solidFill>
              </a:rPr>
              <a:t>Experiential learning methodology</a:t>
            </a:r>
          </a:p>
          <a:p>
            <a:pPr marL="228600" indent="-228600" eaLnBrk="1" hangingPunct="1">
              <a:buSzPct val="100000"/>
              <a:buFont typeface="Arial"/>
              <a:buChar char="•"/>
            </a:pPr>
            <a:r>
              <a:rPr lang="en-US" sz="2400" dirty="0" smtClean="0">
                <a:solidFill>
                  <a:srgbClr val="000000"/>
                </a:solidFill>
              </a:rPr>
              <a:t>Environment promotes </a:t>
            </a:r>
            <a:r>
              <a:rPr lang="en-US" sz="2400" dirty="0">
                <a:solidFill>
                  <a:srgbClr val="000000"/>
                </a:solidFill>
              </a:rPr>
              <a:t>academic and social growth</a:t>
            </a:r>
          </a:p>
        </p:txBody>
      </p:sp>
      <p:pic>
        <p:nvPicPr>
          <p:cNvPr id="6" name="Picture 5" descr="TIP_WEST_35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4400" y="3810000"/>
            <a:ext cx="3352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IP_WEST_904.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43000" y="3810000"/>
            <a:ext cx="34290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81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97811_tip007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096000"/>
          </a:xfrm>
          <a:prstGeom prst="rect">
            <a:avLst/>
          </a:prstGeom>
        </p:spPr>
      </p:pic>
      <p:sp>
        <p:nvSpPr>
          <p:cNvPr id="3074" name="Rectangle 7"/>
          <p:cNvSpPr>
            <a:spLocks noChangeArrowheads="1"/>
          </p:cNvSpPr>
          <p:nvPr/>
        </p:nvSpPr>
        <p:spPr bwMode="auto">
          <a:xfrm>
            <a:off x="152400" y="8382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endParaRPr lang="en-US" sz="2800" b="1">
              <a:solidFill>
                <a:srgbClr val="000000"/>
              </a:solidFill>
            </a:endParaRPr>
          </a:p>
        </p:txBody>
      </p:sp>
      <p:sp>
        <p:nvSpPr>
          <p:cNvPr id="6" name="Action Button: Custom 5">
            <a:hlinkClick r:id="rId4" action="ppaction://hlinksldjump" highlightClick="1"/>
          </p:cNvPr>
          <p:cNvSpPr/>
          <p:nvPr/>
        </p:nvSpPr>
        <p:spPr>
          <a:xfrm>
            <a:off x="4343400" y="0"/>
            <a:ext cx="4800600" cy="76962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39000" y="152400"/>
            <a:ext cx="1449048" cy="1104899"/>
          </a:xfrm>
          <a:prstGeom prst="round2DiagRect">
            <a:avLst/>
          </a:prstGeom>
          <a:ln w="22225">
            <a:solidFill>
              <a:schemeClr val="accent1">
                <a:shade val="50000"/>
              </a:schemeClr>
            </a:solidFill>
          </a:ln>
        </p:spPr>
      </p:pic>
    </p:spTree>
    <p:extLst>
      <p:ext uri="{BB962C8B-B14F-4D97-AF65-F5344CB8AC3E}">
        <p14:creationId xmlns:p14="http://schemas.microsoft.com/office/powerpoint/2010/main" val="2927855814"/>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381000"/>
            <a:ext cx="7543800" cy="762000"/>
          </a:xfrm>
        </p:spPr>
        <p:txBody>
          <a:bodyPr lIns="92075" tIns="46038" rIns="92075" bIns="46038">
            <a:normAutofit fontScale="90000"/>
          </a:bodyPr>
          <a:lstStyle/>
          <a:p>
            <a:pPr eaLnBrk="1" hangingPunct="1"/>
            <a:r>
              <a:rPr lang="en-US" dirty="0" smtClean="0"/>
              <a:t>Field Studies</a:t>
            </a:r>
          </a:p>
        </p:txBody>
      </p:sp>
      <p:sp>
        <p:nvSpPr>
          <p:cNvPr id="304132" name="Text Box 4"/>
          <p:cNvSpPr txBox="1">
            <a:spLocks noChangeArrowheads="1"/>
          </p:cNvSpPr>
          <p:nvPr/>
        </p:nvSpPr>
        <p:spPr bwMode="auto">
          <a:xfrm>
            <a:off x="76200" y="2286000"/>
            <a:ext cx="5638800" cy="3785652"/>
          </a:xfrm>
          <a:prstGeom prst="rect">
            <a:avLst/>
          </a:prstGeom>
          <a:noFill/>
          <a:ln w="9525">
            <a:noFill/>
            <a:miter lim="800000"/>
            <a:headEnd/>
            <a:tailEnd/>
          </a:ln>
          <a:effectLst/>
        </p:spPr>
        <p:txBody>
          <a:bodyPr wrap="square">
            <a:spAutoFit/>
          </a:bodyPr>
          <a:lstStyle/>
          <a:p>
            <a:pPr marL="685800" lvl="1" indent="-228600" eaLnBrk="0" hangingPunct="0">
              <a:buSzPct val="80000"/>
              <a:buFont typeface="Arial"/>
              <a:buChar char="•"/>
              <a:defRPr/>
            </a:pPr>
            <a:r>
              <a:rPr kumimoji="1" lang="en-US" sz="2800" dirty="0">
                <a:solidFill>
                  <a:srgbClr val="000000"/>
                </a:solidFill>
                <a:latin typeface="Helvetica"/>
                <a:cs typeface="Helvetica"/>
              </a:rPr>
              <a:t>G</a:t>
            </a:r>
            <a:r>
              <a:rPr kumimoji="1" lang="en-US" sz="2800" dirty="0" smtClean="0">
                <a:solidFill>
                  <a:srgbClr val="000000"/>
                </a:solidFill>
                <a:latin typeface="Helvetica"/>
                <a:cs typeface="Helvetica"/>
              </a:rPr>
              <a:t>rades </a:t>
            </a:r>
            <a:r>
              <a:rPr kumimoji="1" lang="en-US" sz="2800" dirty="0">
                <a:solidFill>
                  <a:srgbClr val="000000"/>
                </a:solidFill>
                <a:latin typeface="Helvetica"/>
                <a:cs typeface="Helvetica"/>
              </a:rPr>
              <a:t>nine through </a:t>
            </a:r>
            <a:r>
              <a:rPr kumimoji="1" lang="en-US" sz="2800" dirty="0" smtClean="0">
                <a:solidFill>
                  <a:srgbClr val="000000"/>
                </a:solidFill>
                <a:latin typeface="Helvetica"/>
                <a:cs typeface="Helvetica"/>
              </a:rPr>
              <a:t>twelve</a:t>
            </a:r>
          </a:p>
          <a:p>
            <a:pPr marL="685800" lvl="1" indent="-228600" eaLnBrk="0" hangingPunct="0">
              <a:buSzPct val="80000"/>
              <a:buFont typeface="Arial"/>
              <a:buChar char="•"/>
              <a:defRPr/>
            </a:pPr>
            <a:r>
              <a:rPr kumimoji="1" lang="en-US" sz="2800" dirty="0">
                <a:solidFill>
                  <a:srgbClr val="000000"/>
                </a:solidFill>
                <a:latin typeface="Helvetica"/>
                <a:cs typeface="Helvetica"/>
              </a:rPr>
              <a:t>Two-week </a:t>
            </a:r>
            <a:r>
              <a:rPr kumimoji="1" lang="en-US" sz="2800" dirty="0" smtClean="0">
                <a:solidFill>
                  <a:srgbClr val="000000"/>
                </a:solidFill>
                <a:latin typeface="Helvetica"/>
                <a:cs typeface="Helvetica"/>
              </a:rPr>
              <a:t>programs</a:t>
            </a:r>
            <a:endParaRPr kumimoji="1" lang="en-US" sz="2800" dirty="0">
              <a:solidFill>
                <a:srgbClr val="000000"/>
              </a:solidFill>
              <a:latin typeface="Helvetica"/>
              <a:cs typeface="Helvetica"/>
            </a:endParaRPr>
          </a:p>
          <a:p>
            <a:pPr marL="685800" lvl="1" indent="-228600" eaLnBrk="0" hangingPunct="0">
              <a:buSzPct val="80000"/>
              <a:buFont typeface="Arial"/>
              <a:buChar char="•"/>
              <a:defRPr/>
            </a:pPr>
            <a:r>
              <a:rPr kumimoji="1" lang="en-US" sz="2800" dirty="0" smtClean="0">
                <a:solidFill>
                  <a:srgbClr val="000000"/>
                </a:solidFill>
                <a:latin typeface="Helvetica"/>
                <a:cs typeface="Helvetica"/>
              </a:rPr>
              <a:t>Domestic and international offerings, such as:</a:t>
            </a:r>
            <a:endParaRPr kumimoji="1" lang="en-US" sz="2800" dirty="0">
              <a:solidFill>
                <a:srgbClr val="000000"/>
              </a:solidFill>
              <a:latin typeface="Helvetica"/>
              <a:cs typeface="Helvetica"/>
            </a:endParaRPr>
          </a:p>
          <a:p>
            <a:pPr lvl="2" indent="-228600" eaLnBrk="0" hangingPunct="0">
              <a:buSzPct val="100000"/>
              <a:buFont typeface="Arial" panose="020B0604020202020204" pitchFamily="34" charset="0"/>
              <a:buChar char="–"/>
              <a:defRPr/>
            </a:pPr>
            <a:r>
              <a:rPr kumimoji="1" lang="en-US" sz="2000" dirty="0" smtClean="0">
                <a:solidFill>
                  <a:srgbClr val="000000"/>
                </a:solidFill>
                <a:latin typeface="Helvetica"/>
                <a:cs typeface="Helvetica"/>
              </a:rPr>
              <a:t>Creative </a:t>
            </a:r>
            <a:r>
              <a:rPr kumimoji="1" lang="en-US" sz="2000" dirty="0">
                <a:solidFill>
                  <a:srgbClr val="000000"/>
                </a:solidFill>
                <a:latin typeface="Helvetica"/>
                <a:cs typeface="Helvetica"/>
              </a:rPr>
              <a:t>Writing – Ghost Ranch, </a:t>
            </a:r>
            <a:r>
              <a:rPr kumimoji="1" lang="en-US" sz="2000" dirty="0" smtClean="0">
                <a:solidFill>
                  <a:srgbClr val="000000"/>
                </a:solidFill>
                <a:latin typeface="Helvetica"/>
                <a:cs typeface="Helvetica"/>
              </a:rPr>
              <a:t>NM</a:t>
            </a:r>
            <a:endParaRPr kumimoji="1" lang="en-US" sz="2000" dirty="0">
              <a:solidFill>
                <a:srgbClr val="000000"/>
              </a:solidFill>
              <a:latin typeface="Helvetica"/>
              <a:cs typeface="Helvetica"/>
            </a:endParaRPr>
          </a:p>
          <a:p>
            <a:pPr lvl="2" indent="-228600" eaLnBrk="0" hangingPunct="0">
              <a:buSzPct val="100000"/>
              <a:buFont typeface="Arial" panose="020B0604020202020204" pitchFamily="34" charset="0"/>
              <a:buChar char="–"/>
              <a:defRPr/>
            </a:pPr>
            <a:r>
              <a:rPr kumimoji="1" lang="en-US" sz="2000" dirty="0" smtClean="0">
                <a:solidFill>
                  <a:srgbClr val="000000"/>
                </a:solidFill>
                <a:latin typeface="Helvetica"/>
                <a:cs typeface="Helvetica"/>
              </a:rPr>
              <a:t>International Justice – Netherlands</a:t>
            </a:r>
            <a:endParaRPr kumimoji="1" lang="en-US" sz="2000" dirty="0">
              <a:solidFill>
                <a:srgbClr val="000000"/>
              </a:solidFill>
              <a:latin typeface="Helvetica"/>
              <a:cs typeface="Helvetica"/>
            </a:endParaRPr>
          </a:p>
          <a:p>
            <a:pPr lvl="2" indent="-228600" eaLnBrk="0" hangingPunct="0">
              <a:buSzPct val="100000"/>
              <a:buFont typeface="Arial" panose="020B0604020202020204" pitchFamily="34" charset="0"/>
              <a:buChar char="–"/>
              <a:defRPr/>
            </a:pPr>
            <a:r>
              <a:rPr kumimoji="1" lang="en-US" sz="2000" dirty="0">
                <a:solidFill>
                  <a:srgbClr val="000000"/>
                </a:solidFill>
                <a:latin typeface="Helvetica"/>
                <a:cs typeface="Helvetica"/>
              </a:rPr>
              <a:t>Tropical Medicine – Costa </a:t>
            </a:r>
            <a:r>
              <a:rPr kumimoji="1" lang="en-US" sz="2000" dirty="0" smtClean="0">
                <a:solidFill>
                  <a:srgbClr val="000000"/>
                </a:solidFill>
                <a:latin typeface="Helvetica"/>
                <a:cs typeface="Helvetica"/>
              </a:rPr>
              <a:t>Rica</a:t>
            </a:r>
          </a:p>
          <a:p>
            <a:pPr lvl="2" indent="-228600" eaLnBrk="0" hangingPunct="0">
              <a:buSzPct val="100000"/>
              <a:buFont typeface="Arial" panose="020B0604020202020204" pitchFamily="34" charset="0"/>
              <a:buChar char="–"/>
              <a:defRPr/>
            </a:pPr>
            <a:endParaRPr kumimoji="1" lang="en-US" sz="2000" dirty="0">
              <a:solidFill>
                <a:srgbClr val="000000"/>
              </a:solidFill>
              <a:latin typeface="Helvetica"/>
              <a:cs typeface="Helvetica"/>
            </a:endParaRPr>
          </a:p>
          <a:p>
            <a:pPr marL="685800" lvl="2" algn="ctr" eaLnBrk="0" hangingPunct="0">
              <a:buSzPct val="100000"/>
              <a:defRPr/>
            </a:pPr>
            <a:r>
              <a:rPr kumimoji="1" lang="en-US" sz="2000" dirty="0" smtClean="0">
                <a:solidFill>
                  <a:srgbClr val="000000"/>
                </a:solidFill>
                <a:latin typeface="Helvetica"/>
                <a:cs typeface="Helvetica"/>
                <a:hlinkClick r:id="rId3"/>
              </a:rPr>
              <a:t>www.tip.duke.edu/FS</a:t>
            </a:r>
            <a:r>
              <a:rPr kumimoji="1" lang="en-US" sz="2000" dirty="0" smtClean="0">
                <a:solidFill>
                  <a:srgbClr val="000000"/>
                </a:solidFill>
                <a:latin typeface="Helvetica"/>
                <a:cs typeface="Helvetica"/>
              </a:rPr>
              <a:t> </a:t>
            </a:r>
            <a:endParaRPr kumimoji="1" lang="en-US" sz="2000" dirty="0">
              <a:solidFill>
                <a:srgbClr val="000000"/>
              </a:solidFill>
              <a:latin typeface="Helvetica"/>
              <a:cs typeface="Helvetica"/>
            </a:endParaRPr>
          </a:p>
          <a:p>
            <a:pPr marL="987552" lvl="1" indent="-164592" eaLnBrk="0" hangingPunct="0">
              <a:buClr>
                <a:schemeClr val="accent2"/>
              </a:buClr>
              <a:buSzPct val="65000"/>
              <a:defRPr/>
            </a:pPr>
            <a:endParaRPr kumimoji="1" lang="en-US" sz="2800" dirty="0">
              <a:solidFill>
                <a:srgbClr val="000000"/>
              </a:solidFill>
              <a:cs typeface="Times New Roman" pitchFamily="18" charset="0"/>
            </a:endParaRPr>
          </a:p>
        </p:txBody>
      </p:sp>
      <p:pic>
        <p:nvPicPr>
          <p:cNvPr id="9" name="Picture 8" descr="IMG_3182.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5774303" y="1676400"/>
            <a:ext cx="276009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IMG_9292.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91200" y="3962400"/>
            <a:ext cx="2743200" cy="2057400"/>
          </a:xfrm>
          <a:prstGeom prst="rect">
            <a:avLst/>
          </a:prstGeom>
        </p:spPr>
      </p:pic>
    </p:spTree>
    <p:extLst>
      <p:ext uri="{BB962C8B-B14F-4D97-AF65-F5344CB8AC3E}">
        <p14:creationId xmlns:p14="http://schemas.microsoft.com/office/powerpoint/2010/main" val="386127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838200" y="457200"/>
            <a:ext cx="7086600" cy="609600"/>
          </a:xfrm>
          <a:ln>
            <a:noFill/>
          </a:ln>
        </p:spPr>
        <p:txBody>
          <a:bodyPr>
            <a:noAutofit/>
          </a:bodyPr>
          <a:lstStyle/>
          <a:p>
            <a:r>
              <a:rPr lang="en-US" sz="3600" dirty="0" smtClean="0">
                <a:solidFill>
                  <a:srgbClr val="FFFFFF"/>
                </a:solidFill>
              </a:rPr>
              <a:t>Rosetta Stone® </a:t>
            </a:r>
            <a:endParaRPr lang="en-US" sz="2400" dirty="0">
              <a:solidFill>
                <a:srgbClr val="FFFFFF"/>
              </a:solidFill>
            </a:endParaRPr>
          </a:p>
        </p:txBody>
      </p:sp>
      <p:sp>
        <p:nvSpPr>
          <p:cNvPr id="282627" name="Rectangle 3"/>
          <p:cNvSpPr>
            <a:spLocks noGrp="1" noChangeArrowheads="1"/>
          </p:cNvSpPr>
          <p:nvPr>
            <p:ph idx="1"/>
          </p:nvPr>
        </p:nvSpPr>
        <p:spPr>
          <a:xfrm>
            <a:off x="3505200" y="1752600"/>
            <a:ext cx="5334000" cy="3886200"/>
          </a:xfrm>
        </p:spPr>
        <p:txBody>
          <a:bodyPr>
            <a:normAutofit fontScale="77500" lnSpcReduction="20000"/>
          </a:bodyPr>
          <a:lstStyle/>
          <a:p>
            <a:pPr marL="685800" indent="-225425">
              <a:spcAft>
                <a:spcPts val="0"/>
              </a:spcAft>
            </a:pPr>
            <a:r>
              <a:rPr lang="en-US" dirty="0" smtClean="0"/>
              <a:t>Discounted, one-year subscription</a:t>
            </a:r>
          </a:p>
          <a:p>
            <a:pPr marL="685800" indent="-225425">
              <a:spcAft>
                <a:spcPts val="0"/>
              </a:spcAft>
            </a:pPr>
            <a:r>
              <a:rPr lang="en-US" dirty="0" smtClean="0"/>
              <a:t>Uses speech </a:t>
            </a:r>
            <a:r>
              <a:rPr lang="en-US" dirty="0"/>
              <a:t>recognition technology and real-life simulated </a:t>
            </a:r>
            <a:r>
              <a:rPr lang="en-US" dirty="0" smtClean="0"/>
              <a:t>conversations</a:t>
            </a:r>
          </a:p>
          <a:p>
            <a:pPr marL="685800" indent="-225425">
              <a:spcAft>
                <a:spcPts val="0"/>
              </a:spcAft>
            </a:pPr>
            <a:r>
              <a:rPr lang="en-US" dirty="0" smtClean="0"/>
              <a:t>25 available </a:t>
            </a:r>
            <a:r>
              <a:rPr lang="en-US" dirty="0"/>
              <a:t>languages </a:t>
            </a:r>
            <a:r>
              <a:rPr lang="en-US" dirty="0" smtClean="0"/>
              <a:t>including </a:t>
            </a:r>
            <a:r>
              <a:rPr lang="en-US" dirty="0"/>
              <a:t>Spanish, Chinese (Mandarin), Hindi, German, and </a:t>
            </a:r>
            <a:r>
              <a:rPr lang="en-US" dirty="0" smtClean="0"/>
              <a:t>more!</a:t>
            </a:r>
          </a:p>
          <a:p>
            <a:pPr marL="685800" indent="-225425">
              <a:spcAft>
                <a:spcPts val="0"/>
              </a:spcAft>
            </a:pPr>
            <a:endParaRPr lang="en-US" dirty="0"/>
          </a:p>
          <a:p>
            <a:pPr marL="460375" indent="0">
              <a:spcAft>
                <a:spcPts val="0"/>
              </a:spcAft>
              <a:buNone/>
            </a:pPr>
            <a:r>
              <a:rPr kumimoji="1" lang="en-US" dirty="0" smtClean="0">
                <a:solidFill>
                  <a:srgbClr val="000000"/>
                </a:solidFill>
                <a:hlinkClick r:id="rId3"/>
              </a:rPr>
              <a:t>www.tip.duke.edu/Rosetta</a:t>
            </a:r>
            <a:r>
              <a:rPr kumimoji="1" lang="en-US" dirty="0" smtClean="0">
                <a:solidFill>
                  <a:srgbClr val="000000"/>
                </a:solidFill>
              </a:rPr>
              <a:t> </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 y="1981200"/>
            <a:ext cx="2819400" cy="3297544"/>
          </a:xfrm>
          <a:prstGeom prst="rect">
            <a:avLst/>
          </a:prstGeom>
        </p:spPr>
      </p:pic>
    </p:spTree>
    <p:extLst>
      <p:ext uri="{BB962C8B-B14F-4D97-AF65-F5344CB8AC3E}">
        <p14:creationId xmlns:p14="http://schemas.microsoft.com/office/powerpoint/2010/main" val="4256641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1295400" y="399288"/>
            <a:ext cx="6553200" cy="685800"/>
          </a:xfrm>
          <a:ln>
            <a:noFill/>
          </a:ln>
        </p:spPr>
        <p:txBody>
          <a:bodyPr>
            <a:normAutofit fontScale="90000"/>
          </a:bodyPr>
          <a:lstStyle/>
          <a:p>
            <a:r>
              <a:rPr lang="en-US" dirty="0">
                <a:solidFill>
                  <a:srgbClr val="FFFFFF"/>
                </a:solidFill>
              </a:rPr>
              <a:t>Independent </a:t>
            </a:r>
            <a:r>
              <a:rPr lang="en-US" dirty="0" smtClean="0">
                <a:solidFill>
                  <a:srgbClr val="FFFFFF"/>
                </a:solidFill>
              </a:rPr>
              <a:t>Learning</a:t>
            </a:r>
            <a:endParaRPr lang="en-US" sz="2400" dirty="0">
              <a:solidFill>
                <a:srgbClr val="FFFFFF"/>
              </a:solidFill>
            </a:endParaRPr>
          </a:p>
        </p:txBody>
      </p:sp>
      <p:sp>
        <p:nvSpPr>
          <p:cNvPr id="282627" name="Rectangle 3"/>
          <p:cNvSpPr>
            <a:spLocks noGrp="1" noChangeArrowheads="1"/>
          </p:cNvSpPr>
          <p:nvPr>
            <p:ph idx="1"/>
          </p:nvPr>
        </p:nvSpPr>
        <p:spPr>
          <a:xfrm>
            <a:off x="3429000" y="1600200"/>
            <a:ext cx="5334000" cy="5029200"/>
          </a:xfrm>
        </p:spPr>
        <p:txBody>
          <a:bodyPr>
            <a:normAutofit/>
          </a:bodyPr>
          <a:lstStyle/>
          <a:p>
            <a:pPr marL="685800" indent="-225425">
              <a:spcBef>
                <a:spcPts val="0"/>
              </a:spcBef>
              <a:buSzPct val="100000"/>
            </a:pPr>
            <a:r>
              <a:rPr lang="en-US" sz="2800" dirty="0"/>
              <a:t>Grades four through twelve</a:t>
            </a:r>
          </a:p>
          <a:p>
            <a:pPr marL="685800" indent="-225425">
              <a:spcBef>
                <a:spcPts val="0"/>
              </a:spcBef>
              <a:buSzPct val="100000"/>
            </a:pPr>
            <a:r>
              <a:rPr lang="en-US" sz="2800" dirty="0" smtClean="0"/>
              <a:t>No </a:t>
            </a:r>
            <a:r>
              <a:rPr lang="en-US" sz="2800" dirty="0"/>
              <a:t>qualifying </a:t>
            </a:r>
            <a:r>
              <a:rPr lang="en-US" sz="2800" dirty="0" smtClean="0"/>
              <a:t>criteria</a:t>
            </a:r>
          </a:p>
          <a:p>
            <a:pPr marL="685800" indent="-225425">
              <a:spcBef>
                <a:spcPts val="0"/>
              </a:spcBef>
              <a:buSzPct val="100000"/>
            </a:pPr>
            <a:r>
              <a:rPr lang="en-US" sz="2800" dirty="0" smtClean="0"/>
              <a:t>Self-paced</a:t>
            </a:r>
            <a:r>
              <a:rPr lang="en-US" sz="2800" dirty="0"/>
              <a:t>, </a:t>
            </a:r>
            <a:r>
              <a:rPr lang="en-US" sz="2800" dirty="0" smtClean="0"/>
              <a:t>various formats:  CD-ROM, workbook, or online</a:t>
            </a:r>
            <a:endParaRPr lang="en-US" sz="2800" dirty="0"/>
          </a:p>
          <a:p>
            <a:pPr marL="685800" indent="-225425">
              <a:spcBef>
                <a:spcPts val="0"/>
              </a:spcBef>
              <a:buSzPct val="100000"/>
            </a:pPr>
            <a:r>
              <a:rPr lang="en-US" sz="2800" dirty="0" smtClean="0"/>
              <a:t>Students </a:t>
            </a:r>
            <a:r>
              <a:rPr lang="en-US" sz="2800" dirty="0"/>
              <a:t>work with a local </a:t>
            </a:r>
            <a:r>
              <a:rPr lang="en-US" sz="2800" dirty="0" smtClean="0"/>
              <a:t>mentor</a:t>
            </a:r>
            <a:endParaRPr lang="en-US" sz="2800" dirty="0"/>
          </a:p>
          <a:p>
            <a:pPr marL="685800" indent="-225425">
              <a:spcBef>
                <a:spcPts val="0"/>
              </a:spcBef>
              <a:buSzPct val="100000"/>
            </a:pPr>
            <a:r>
              <a:rPr lang="en-US" sz="2800" dirty="0" smtClean="0"/>
              <a:t>Participants and schools receive a discount!</a:t>
            </a:r>
          </a:p>
          <a:p>
            <a:pPr marL="460375" indent="0">
              <a:spcBef>
                <a:spcPts val="0"/>
              </a:spcBef>
              <a:buSzPct val="100000"/>
              <a:buNone/>
            </a:pPr>
            <a:endParaRPr lang="en-US" sz="1600" dirty="0" smtClean="0"/>
          </a:p>
          <a:p>
            <a:pPr marL="460375" indent="0" algn="ctr">
              <a:spcBef>
                <a:spcPts val="0"/>
              </a:spcBef>
              <a:buSzPct val="100000"/>
              <a:buNone/>
            </a:pPr>
            <a:r>
              <a:rPr kumimoji="1" lang="en-US" sz="2800" dirty="0" smtClean="0">
                <a:solidFill>
                  <a:srgbClr val="000000"/>
                </a:solidFill>
                <a:hlinkClick r:id="rId3"/>
              </a:rPr>
              <a:t>www.tip.duke.edu/learn</a:t>
            </a:r>
            <a:r>
              <a:rPr kumimoji="1" lang="en-US" sz="2800" dirty="0" smtClean="0">
                <a:solidFill>
                  <a:srgbClr val="000000"/>
                </a:solidFill>
              </a:rPr>
              <a:t> </a:t>
            </a:r>
            <a:endParaRPr lang="en-US" sz="2800" dirty="0"/>
          </a:p>
        </p:txBody>
      </p:sp>
      <p:pic>
        <p:nvPicPr>
          <p:cNvPr id="5" name="Picture 4" descr="iStock_000008533497Larg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0087" y="1905000"/>
            <a:ext cx="2819400" cy="1878908"/>
          </a:xfrm>
          <a:prstGeom prst="rect">
            <a:avLst/>
          </a:prstGeom>
        </p:spPr>
      </p:pic>
      <p:pic>
        <p:nvPicPr>
          <p:cNvPr id="6" name="Picture 5" descr="IL Photo.jpg"/>
          <p:cNvPicPr>
            <a:picLocks noChangeAspect="1"/>
          </p:cNvPicPr>
          <p:nvPr/>
        </p:nvPicPr>
        <p:blipFill>
          <a:blip r:embed="rId5" cstate="print"/>
          <a:stretch>
            <a:fillRect/>
          </a:stretch>
        </p:blipFill>
        <p:spPr>
          <a:xfrm>
            <a:off x="685800" y="4038600"/>
            <a:ext cx="2866205" cy="1912718"/>
          </a:xfrm>
          <a:prstGeom prst="rect">
            <a:avLst/>
          </a:prstGeom>
        </p:spPr>
      </p:pic>
    </p:spTree>
    <p:extLst>
      <p:ext uri="{BB962C8B-B14F-4D97-AF65-F5344CB8AC3E}">
        <p14:creationId xmlns:p14="http://schemas.microsoft.com/office/powerpoint/2010/main" val="141716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0" name="Rectangle 2"/>
          <p:cNvSpPr>
            <a:spLocks noChangeArrowheads="1"/>
          </p:cNvSpPr>
          <p:nvPr/>
        </p:nvSpPr>
        <p:spPr bwMode="auto">
          <a:xfrm>
            <a:off x="838200" y="2743200"/>
            <a:ext cx="7543800" cy="2667000"/>
          </a:xfrm>
          <a:prstGeom prst="rect">
            <a:avLst/>
          </a:prstGeom>
          <a:extLst/>
        </p:spPr>
        <p:txBody>
          <a:bodyPr vert="horz" lIns="91440" tIns="45720" rIns="91440" bIns="45720" rtlCol="0">
            <a:normAutofit fontScale="92500" lnSpcReduction="10000"/>
          </a:bodyPr>
          <a:lstStyle/>
          <a:p>
            <a:pPr marL="233363" lvl="1" indent="-223838">
              <a:spcBef>
                <a:spcPct val="20000"/>
              </a:spcBef>
              <a:buFont typeface="Arial" panose="020B0604020202020204" pitchFamily="34" charset="0"/>
              <a:buChar char="•"/>
            </a:pPr>
            <a:r>
              <a:rPr kumimoji="1" lang="en-US" sz="2000" dirty="0" smtClean="0">
                <a:latin typeface="Helvetica"/>
                <a:cs typeface="Helvetica"/>
              </a:rPr>
              <a:t>Scholarship opportunity for high achieving 7th graders with financial need</a:t>
            </a:r>
          </a:p>
          <a:p>
            <a:pPr marL="3175" lvl="1" indent="230188">
              <a:spcBef>
                <a:spcPct val="20000"/>
              </a:spcBef>
              <a:buFont typeface="Arial" panose="020B0604020202020204" pitchFamily="34" charset="0"/>
              <a:buChar char="•"/>
            </a:pPr>
            <a:r>
              <a:rPr kumimoji="1" lang="en-US" sz="2000" dirty="0" smtClean="0">
                <a:latin typeface="Helvetica"/>
                <a:cs typeface="Helvetica"/>
              </a:rPr>
              <a:t>Provides educational opportunities through high school, such as:</a:t>
            </a:r>
          </a:p>
          <a:p>
            <a:pPr marL="233363" lvl="2" indent="233363">
              <a:spcBef>
                <a:spcPct val="20000"/>
              </a:spcBef>
              <a:buFont typeface="Arial" panose="020B0604020202020204" pitchFamily="34" charset="0"/>
              <a:buChar char="–"/>
            </a:pPr>
            <a:r>
              <a:rPr lang="en-US" sz="2000" dirty="0" smtClean="0">
                <a:latin typeface="Helvetica"/>
                <a:cs typeface="Helvetica"/>
              </a:rPr>
              <a:t>Attending academic enrichment programs</a:t>
            </a:r>
          </a:p>
          <a:p>
            <a:pPr marL="233363" lvl="2" indent="233363">
              <a:spcBef>
                <a:spcPct val="20000"/>
              </a:spcBef>
              <a:buFont typeface="Arial" panose="020B0604020202020204" pitchFamily="34" charset="0"/>
              <a:buChar char="–"/>
            </a:pPr>
            <a:r>
              <a:rPr lang="en-US" sz="2000" dirty="0" smtClean="0">
                <a:latin typeface="Helvetica"/>
                <a:cs typeface="Helvetica"/>
              </a:rPr>
              <a:t>SAT/ACT preparation</a:t>
            </a:r>
          </a:p>
          <a:p>
            <a:pPr marL="233363" lvl="2" indent="233363">
              <a:spcBef>
                <a:spcPct val="20000"/>
              </a:spcBef>
              <a:buFont typeface="Arial" panose="020B0604020202020204" pitchFamily="34" charset="0"/>
              <a:buChar char="–"/>
            </a:pPr>
            <a:r>
              <a:rPr lang="en-US" sz="2000" dirty="0" smtClean="0">
                <a:latin typeface="Helvetica"/>
                <a:cs typeface="Helvetica"/>
              </a:rPr>
              <a:t>Internship opportunities</a:t>
            </a:r>
          </a:p>
          <a:p>
            <a:pPr marL="457200" lvl="2" indent="-223838">
              <a:lnSpc>
                <a:spcPct val="120000"/>
              </a:lnSpc>
              <a:spcBef>
                <a:spcPct val="20000"/>
              </a:spcBef>
              <a:buFont typeface="Arial" panose="020B0604020202020204" pitchFamily="34" charset="0"/>
              <a:buChar char="–"/>
            </a:pPr>
            <a:r>
              <a:rPr lang="en-US" sz="2000" dirty="0" smtClean="0">
                <a:latin typeface="Helvetica"/>
                <a:cs typeface="Helvetica"/>
              </a:rPr>
              <a:t>Career exploration, college admissions prep, and more!</a:t>
            </a:r>
          </a:p>
          <a:p>
            <a:pPr marL="3175" lvl="1" indent="220663">
              <a:spcBef>
                <a:spcPct val="20000"/>
              </a:spcBef>
              <a:buFont typeface="Arial" panose="020B0604020202020204" pitchFamily="34" charset="0"/>
              <a:buChar char="•"/>
            </a:pPr>
            <a:r>
              <a:rPr kumimoji="1" lang="en-US" sz="2000" dirty="0" smtClean="0">
                <a:latin typeface="Helvetica"/>
                <a:cs typeface="Helvetica"/>
              </a:rPr>
              <a:t>Apply in spring of 7th grade year</a:t>
            </a:r>
          </a:p>
          <a:p>
            <a:pPr marL="236538" lvl="2" indent="220663">
              <a:spcBef>
                <a:spcPct val="20000"/>
              </a:spcBef>
              <a:buFont typeface="Arial" panose="020B0604020202020204" pitchFamily="34" charset="0"/>
              <a:buChar char="•"/>
            </a:pPr>
            <a:endParaRPr lang="en-US" sz="2000" dirty="0">
              <a:latin typeface="Helvetica"/>
              <a:cs typeface="Helvetica"/>
            </a:endParaRPr>
          </a:p>
        </p:txBody>
      </p:sp>
      <p:sp>
        <p:nvSpPr>
          <p:cNvPr id="6" name="Rectangle 2"/>
          <p:cNvSpPr>
            <a:spLocks noGrp="1" noChangeArrowheads="1"/>
          </p:cNvSpPr>
          <p:nvPr>
            <p:ph type="title"/>
          </p:nvPr>
        </p:nvSpPr>
        <p:spPr>
          <a:xfrm>
            <a:off x="1295400" y="408432"/>
            <a:ext cx="6629400" cy="685800"/>
          </a:xfrm>
          <a:ln>
            <a:noFill/>
          </a:ln>
        </p:spPr>
        <p:txBody>
          <a:bodyPr>
            <a:noAutofit/>
          </a:bodyPr>
          <a:lstStyle/>
          <a:p>
            <a:r>
              <a:rPr lang="en-US" sz="2800" dirty="0" smtClean="0">
                <a:solidFill>
                  <a:srgbClr val="FFFFFF"/>
                </a:solidFill>
              </a:rPr>
              <a:t>Partnerships:  Young Scholars Program</a:t>
            </a:r>
            <a:endParaRPr lang="en-US" sz="1600" dirty="0">
              <a:solidFill>
                <a:srgbClr val="FFFFFF"/>
              </a:solidFill>
            </a:endParaRPr>
          </a:p>
        </p:txBody>
      </p:sp>
      <p:pic>
        <p:nvPicPr>
          <p:cNvPr id="7" name="Picture 2" descr="C:\Users\oor2\Documents\JKCF Note book\Logo\JKCF Logo with gold l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0035" y="1600200"/>
            <a:ext cx="3700130" cy="8352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7800" y="5481935"/>
            <a:ext cx="6324600" cy="461665"/>
          </a:xfrm>
          <a:prstGeom prst="rect">
            <a:avLst/>
          </a:prstGeom>
        </p:spPr>
        <p:txBody>
          <a:bodyPr wrap="square">
            <a:spAutoFit/>
          </a:bodyPr>
          <a:lstStyle/>
          <a:p>
            <a:pPr algn="ctr"/>
            <a:r>
              <a:rPr lang="es-ES" sz="2400" dirty="0" err="1" smtClean="0">
                <a:latin typeface="Helvetica" panose="020B0604020202020204" pitchFamily="34" charset="0"/>
                <a:cs typeface="Helvetica" panose="020B0604020202020204" pitchFamily="34" charset="0"/>
              </a:rPr>
              <a:t>For</a:t>
            </a:r>
            <a:r>
              <a:rPr lang="es-ES" sz="2400" dirty="0" smtClean="0">
                <a:latin typeface="Helvetica" panose="020B0604020202020204" pitchFamily="34" charset="0"/>
                <a:cs typeface="Helvetica" panose="020B0604020202020204" pitchFamily="34" charset="0"/>
              </a:rPr>
              <a:t> </a:t>
            </a:r>
            <a:r>
              <a:rPr lang="es-ES" sz="2400" dirty="0">
                <a:latin typeface="Helvetica" panose="020B0604020202020204" pitchFamily="34" charset="0"/>
                <a:cs typeface="Helvetica" panose="020B0604020202020204" pitchFamily="34" charset="0"/>
              </a:rPr>
              <a:t>more </a:t>
            </a:r>
            <a:r>
              <a:rPr lang="es-ES" sz="2400" dirty="0" err="1">
                <a:latin typeface="Helvetica" panose="020B0604020202020204" pitchFamily="34" charset="0"/>
                <a:cs typeface="Helvetica" panose="020B0604020202020204" pitchFamily="34" charset="0"/>
              </a:rPr>
              <a:t>information</a:t>
            </a:r>
            <a:r>
              <a:rPr lang="es-ES" sz="2400" dirty="0">
                <a:latin typeface="Helvetica" panose="020B0604020202020204" pitchFamily="34" charset="0"/>
                <a:cs typeface="Helvetica" panose="020B0604020202020204" pitchFamily="34" charset="0"/>
              </a:rPr>
              <a:t>, </a:t>
            </a:r>
            <a:r>
              <a:rPr lang="es-ES" sz="2400" dirty="0" err="1">
                <a:latin typeface="Helvetica" panose="020B0604020202020204" pitchFamily="34" charset="0"/>
                <a:cs typeface="Helvetica" panose="020B0604020202020204" pitchFamily="34" charset="0"/>
              </a:rPr>
              <a:t>visit</a:t>
            </a:r>
            <a:r>
              <a:rPr lang="es-ES" sz="2400" dirty="0">
                <a:latin typeface="Helvetica" panose="020B0604020202020204" pitchFamily="34" charset="0"/>
                <a:cs typeface="Helvetica" panose="020B0604020202020204" pitchFamily="34" charset="0"/>
              </a:rPr>
              <a:t> </a:t>
            </a:r>
            <a:r>
              <a:rPr lang="es-ES" sz="2400" b="1" u="sng" dirty="0" smtClean="0">
                <a:solidFill>
                  <a:srgbClr val="3B5996"/>
                </a:solidFill>
                <a:latin typeface="Helvetica" panose="020B0604020202020204" pitchFamily="34" charset="0"/>
                <a:cs typeface="Helvetica" panose="020B0604020202020204" pitchFamily="34" charset="0"/>
              </a:rPr>
              <a:t>www.jkcf.org</a:t>
            </a:r>
            <a:endParaRPr lang="es-ES" sz="2400" b="1" dirty="0">
              <a:solidFill>
                <a:srgbClr val="3B5996"/>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1840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1676400" y="381000"/>
            <a:ext cx="5867400" cy="685800"/>
          </a:xfrm>
          <a:ln>
            <a:noFill/>
          </a:ln>
        </p:spPr>
        <p:txBody>
          <a:bodyPr>
            <a:normAutofit fontScale="90000"/>
          </a:bodyPr>
          <a:lstStyle/>
          <a:p>
            <a:pPr eaLnBrk="1" hangingPunct="1"/>
            <a:r>
              <a:rPr lang="en-US" sz="4800" dirty="0" smtClean="0">
                <a:solidFill>
                  <a:srgbClr val="FFFFFF"/>
                </a:solidFill>
              </a:rPr>
              <a:t>www.tip.duke.edu</a:t>
            </a:r>
          </a:p>
        </p:txBody>
      </p:sp>
      <p:pic>
        <p:nvPicPr>
          <p:cNvPr id="23555" name="Picture 5" descr="Doc1.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71800" y="1676400"/>
            <a:ext cx="3311525"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557" name="Picture 4" descr="Screen Shot - Main.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4800" y="2895600"/>
            <a:ext cx="3343275" cy="2584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Screen Shot 2014-06-24 at 11.12.51 AM.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10200" y="3352800"/>
            <a:ext cx="3262936" cy="2217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545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343400"/>
            <a:ext cx="7391400" cy="1828800"/>
          </a:xfrm>
          <a:solidFill>
            <a:schemeClr val="bg1">
              <a:lumMod val="95000"/>
            </a:schemeClr>
          </a:solidFill>
        </p:spPr>
        <p:txBody>
          <a:bodyPr>
            <a:noAutofit/>
          </a:bodyPr>
          <a:lstStyle/>
          <a:p>
            <a:r>
              <a:rPr lang="en-US" sz="3200" dirty="0"/>
              <a:t>"Everybody around me was somehow able to take nerd camp and turn </a:t>
            </a:r>
            <a:r>
              <a:rPr lang="en-US" sz="3200" dirty="0" smtClean="0"/>
              <a:t>it into </a:t>
            </a:r>
            <a:r>
              <a:rPr lang="en-US" sz="3200" dirty="0"/>
              <a:t>the best three weeks of our lives."</a:t>
            </a:r>
          </a:p>
        </p:txBody>
      </p:sp>
      <p:sp>
        <p:nvSpPr>
          <p:cNvPr id="5" name="Action Button: Custom 4">
            <a:hlinkClick r:id="rId3" action="ppaction://hlinksldjump" highlightClick="1"/>
          </p:cNvPr>
          <p:cNvSpPr/>
          <p:nvPr/>
        </p:nvSpPr>
        <p:spPr>
          <a:xfrm>
            <a:off x="4343400" y="0"/>
            <a:ext cx="4800600" cy="76962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110711_tip_classrooms_frisbee_soccer094.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57400" y="990600"/>
            <a:ext cx="5029200" cy="3352800"/>
          </a:xfrm>
          <a:prstGeom prst="rect">
            <a:avLst/>
          </a:prstGeom>
        </p:spPr>
      </p:pic>
    </p:spTree>
    <p:extLst>
      <p:ext uri="{BB962C8B-B14F-4D97-AF65-F5344CB8AC3E}">
        <p14:creationId xmlns:p14="http://schemas.microsoft.com/office/powerpoint/2010/main" val="3647330042"/>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28700" y="4961695"/>
            <a:ext cx="7200900" cy="11343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accent1">
                  <a:lumMod val="20000"/>
                  <a:lumOff val="80000"/>
                </a:schemeClr>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533400" y="3200399"/>
            <a:ext cx="8153400" cy="1600199"/>
          </a:xfrm>
          <a:solidFill>
            <a:schemeClr val="bg1">
              <a:lumMod val="95000"/>
            </a:schemeClr>
          </a:solidFill>
          <a:ln>
            <a:solidFill>
              <a:schemeClr val="tx2"/>
            </a:solidFill>
          </a:ln>
        </p:spPr>
        <p:txBody>
          <a:bodyPr>
            <a:normAutofit fontScale="90000"/>
          </a:bodyPr>
          <a:lstStyle/>
          <a:p>
            <a:pPr algn="l"/>
            <a:r>
              <a:rPr lang="en-US" sz="2400" dirty="0" smtClean="0"/>
              <a:t/>
            </a:r>
            <a:br>
              <a:rPr lang="en-US" sz="2400" dirty="0" smtClean="0"/>
            </a:br>
            <a:r>
              <a:rPr lang="en-US" sz="2400" dirty="0"/>
              <a:t/>
            </a:r>
            <a:br>
              <a:rPr lang="en-US" sz="2400" dirty="0"/>
            </a:br>
            <a:r>
              <a:rPr lang="en-US" sz="2400" dirty="0" smtClean="0"/>
              <a:t>“</a:t>
            </a:r>
            <a:r>
              <a:rPr lang="en-US" sz="2400" dirty="0" err="1" smtClean="0"/>
              <a:t>TIPsters</a:t>
            </a:r>
            <a:r>
              <a:rPr lang="en-US" sz="2400" dirty="0" smtClean="0"/>
              <a:t> </a:t>
            </a:r>
            <a:r>
              <a:rPr lang="en-US" sz="2400" dirty="0"/>
              <a:t>are a special, unique brand of student and give me </a:t>
            </a:r>
            <a:r>
              <a:rPr lang="en-US" sz="2400" dirty="0" smtClean="0"/>
              <a:t>renewed hope </a:t>
            </a:r>
            <a:r>
              <a:rPr lang="en-US" sz="2400" dirty="0"/>
              <a:t>for the future. I cannot say enough about how much the </a:t>
            </a:r>
            <a:r>
              <a:rPr lang="en-US" sz="2400" dirty="0" smtClean="0"/>
              <a:t>program has </a:t>
            </a:r>
            <a:r>
              <a:rPr lang="en-US" sz="2400" dirty="0"/>
              <a:t>meant to </a:t>
            </a:r>
            <a:r>
              <a:rPr lang="en-US" sz="2400" dirty="0" smtClean="0"/>
              <a:t>both of my children.”         								</a:t>
            </a:r>
            <a:r>
              <a:rPr lang="en-US" sz="2000" dirty="0" smtClean="0"/>
              <a:t>TIP </a:t>
            </a:r>
            <a:r>
              <a:rPr lang="en-US" sz="2000" dirty="0"/>
              <a:t>Parent</a:t>
            </a:r>
            <a:br>
              <a:rPr lang="en-US" sz="2000" dirty="0"/>
            </a:br>
            <a:endParaRPr lang="en-US" sz="2400" dirty="0"/>
          </a:p>
        </p:txBody>
      </p:sp>
      <p:sp>
        <p:nvSpPr>
          <p:cNvPr id="4" name="Rectangle 3"/>
          <p:cNvSpPr/>
          <p:nvPr/>
        </p:nvSpPr>
        <p:spPr>
          <a:xfrm>
            <a:off x="1028700" y="4800599"/>
            <a:ext cx="7353300" cy="1200329"/>
          </a:xfrm>
          <a:prstGeom prst="rect">
            <a:avLst/>
          </a:prstGeom>
        </p:spPr>
        <p:txBody>
          <a:bodyPr wrap="square">
            <a:spAutoFit/>
          </a:bodyPr>
          <a:lstStyle/>
          <a:p>
            <a:r>
              <a:rPr lang="en-US" sz="2400" dirty="0" smtClean="0"/>
              <a:t>		</a:t>
            </a:r>
          </a:p>
          <a:p>
            <a:r>
              <a:rPr lang="en-US" sz="2400" dirty="0" smtClean="0"/>
              <a:t>"</a:t>
            </a:r>
            <a:r>
              <a:rPr lang="en-US" sz="2400" dirty="0"/>
              <a:t>TIP was the best experience of my life. </a:t>
            </a:r>
            <a:endParaRPr lang="en-US" sz="2400" dirty="0" smtClean="0"/>
          </a:p>
          <a:p>
            <a:r>
              <a:rPr lang="en-US" sz="2400" dirty="0" smtClean="0"/>
              <a:t>It's </a:t>
            </a:r>
            <a:r>
              <a:rPr lang="en-US" sz="2400" dirty="0"/>
              <a:t>like coming home." </a:t>
            </a:r>
            <a:r>
              <a:rPr lang="en-US" sz="2400" dirty="0" smtClean="0"/>
              <a:t>                          </a:t>
            </a:r>
            <a:r>
              <a:rPr lang="en-US" sz="2400" dirty="0"/>
              <a:t>	</a:t>
            </a:r>
            <a:r>
              <a:rPr lang="en-US" sz="2000" dirty="0" smtClean="0"/>
              <a:t>TIP Participant</a:t>
            </a:r>
            <a:endParaRPr lang="en-US" sz="2000" dirty="0"/>
          </a:p>
        </p:txBody>
      </p:sp>
      <p:pic>
        <p:nvPicPr>
          <p:cNvPr id="7" name="Picture 6" descr="IMG_9010 copy.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38400" y="457200"/>
            <a:ext cx="4022912" cy="2681941"/>
          </a:xfrm>
          <a:prstGeom prst="rect">
            <a:avLst/>
          </a:prstGeom>
        </p:spPr>
      </p:pic>
    </p:spTree>
    <p:extLst>
      <p:ext uri="{BB962C8B-B14F-4D97-AF65-F5344CB8AC3E}">
        <p14:creationId xmlns:p14="http://schemas.microsoft.com/office/powerpoint/2010/main" val="3775541556"/>
      </p:ext>
    </p:extLst>
  </p:cSld>
  <p:clrMapOvr>
    <a:masterClrMapping/>
  </p:clrMapOvr>
  <mc:AlternateContent xmlns:mc="http://schemas.openxmlformats.org/markup-compatibility/2006" xmlns:p14="http://schemas.microsoft.com/office/powerpoint/2010/main">
    <mc:Choice Requires="p14">
      <p:transition spd="slow" p14:dur="2000" advClick="0" advTm="5000">
        <p:fade/>
      </p:transition>
    </mc:Choice>
    <mc:Fallback xmlns="">
      <p:transition spd="slow" advClick="0" advTm="5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457200" y="1295400"/>
            <a:ext cx="8229600" cy="487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US" sz="5400" b="1" kern="0" dirty="0" err="1" smtClean="0">
                <a:latin typeface="Helvetica"/>
                <a:cs typeface="Helvetica"/>
              </a:rPr>
              <a:t>Allene</a:t>
            </a:r>
            <a:r>
              <a:rPr lang="en-US" sz="5400" b="1" kern="0" dirty="0" smtClean="0">
                <a:latin typeface="Helvetica"/>
                <a:cs typeface="Helvetica"/>
              </a:rPr>
              <a:t> Byroad</a:t>
            </a:r>
            <a:endParaRPr lang="en-US" sz="5400" b="1" kern="0" dirty="0">
              <a:latin typeface="Helvetica"/>
              <a:cs typeface="Helvetica"/>
            </a:endParaRPr>
          </a:p>
          <a:p>
            <a:pPr lvl="0" algn="ctr" fontAlgn="base">
              <a:spcBef>
                <a:spcPct val="0"/>
              </a:spcBef>
              <a:spcAft>
                <a:spcPct val="0"/>
              </a:spcAft>
              <a:defRPr/>
            </a:pPr>
            <a:r>
              <a:rPr lang="en-US" sz="3600" b="1" kern="0" dirty="0" smtClean="0">
                <a:solidFill>
                  <a:schemeClr val="tx2"/>
                </a:solidFill>
                <a:latin typeface="Helvetica"/>
                <a:cs typeface="Helvetica"/>
              </a:rPr>
              <a:t>Staley Middle School</a:t>
            </a:r>
          </a:p>
          <a:p>
            <a:pPr lvl="0" algn="ctr" fontAlgn="base">
              <a:spcBef>
                <a:spcPct val="0"/>
              </a:spcBef>
              <a:spcAft>
                <a:spcPct val="0"/>
              </a:spcAft>
              <a:defRPr/>
            </a:pPr>
            <a:r>
              <a:rPr lang="en-US" sz="3600" b="1" kern="0" dirty="0" smtClean="0">
                <a:solidFill>
                  <a:schemeClr val="tx2"/>
                </a:solidFill>
                <a:latin typeface="Helvetica"/>
                <a:cs typeface="Helvetica"/>
                <a:hlinkClick r:id="rId3"/>
              </a:rPr>
              <a:t>byroada@friscoisd.org</a:t>
            </a:r>
            <a:endParaRPr lang="en-US" sz="3600" b="1" kern="0" dirty="0" smtClean="0">
              <a:solidFill>
                <a:schemeClr val="tx2"/>
              </a:solidFill>
              <a:latin typeface="Helvetica"/>
              <a:cs typeface="Helvetica"/>
            </a:endParaRPr>
          </a:p>
          <a:p>
            <a:pPr lvl="0" algn="ctr" fontAlgn="base">
              <a:spcBef>
                <a:spcPct val="0"/>
              </a:spcBef>
              <a:spcAft>
                <a:spcPct val="0"/>
              </a:spcAft>
              <a:defRPr/>
            </a:pPr>
            <a:r>
              <a:rPr lang="en-US" sz="3600" b="1" kern="0" dirty="0" smtClean="0">
                <a:solidFill>
                  <a:schemeClr val="tx2"/>
                </a:solidFill>
                <a:latin typeface="Helvetica"/>
                <a:cs typeface="Helvetica"/>
              </a:rPr>
              <a:t>(469) 633-4513</a:t>
            </a:r>
          </a:p>
          <a:p>
            <a:pPr lvl="0" algn="ctr" fontAlgn="base">
              <a:spcBef>
                <a:spcPct val="0"/>
              </a:spcBef>
              <a:spcAft>
                <a:spcPct val="0"/>
              </a:spcAft>
              <a:defRPr/>
            </a:pPr>
            <a:endParaRPr lang="en-US" sz="3600" kern="0" dirty="0">
              <a:solidFill>
                <a:schemeClr val="tx2"/>
              </a:solidFill>
              <a:latin typeface="Helvetica"/>
              <a:cs typeface="Helvetica"/>
            </a:endParaRPr>
          </a:p>
          <a:p>
            <a:pPr lvl="0" algn="ctr" fontAlgn="base">
              <a:spcBef>
                <a:spcPct val="0"/>
              </a:spcBef>
              <a:spcAft>
                <a:spcPct val="0"/>
              </a:spcAft>
              <a:defRPr/>
            </a:pPr>
            <a:r>
              <a:rPr lang="en-US" sz="4000" b="1" kern="0" dirty="0">
                <a:latin typeface="Helvetica"/>
                <a:cs typeface="Helvetica"/>
              </a:rPr>
              <a:t>Duke TIP Contact Information</a:t>
            </a:r>
          </a:p>
          <a:p>
            <a:pPr lvl="0" algn="ctr" fontAlgn="base">
              <a:spcBef>
                <a:spcPct val="0"/>
              </a:spcBef>
              <a:spcAft>
                <a:spcPct val="0"/>
              </a:spcAft>
              <a:defRPr/>
            </a:pPr>
            <a:r>
              <a:rPr lang="en-US" sz="3600" kern="0" dirty="0" smtClean="0">
                <a:latin typeface="Helvetica"/>
                <a:cs typeface="Helvetica"/>
              </a:rPr>
              <a:t>7talent </a:t>
            </a:r>
            <a:r>
              <a:rPr lang="en-US" sz="3600" kern="0" dirty="0">
                <a:latin typeface="Helvetica"/>
                <a:cs typeface="Helvetica"/>
              </a:rPr>
              <a:t>search@tip.duke.edu</a:t>
            </a:r>
          </a:p>
          <a:p>
            <a:pPr lvl="0" algn="ctr" fontAlgn="base">
              <a:spcBef>
                <a:spcPct val="0"/>
              </a:spcBef>
              <a:spcAft>
                <a:spcPct val="0"/>
              </a:spcAft>
              <a:defRPr/>
            </a:pPr>
            <a:r>
              <a:rPr lang="en-US" sz="4000" kern="0" dirty="0">
                <a:latin typeface="Helvetica"/>
                <a:cs typeface="Helvetica"/>
              </a:rPr>
              <a:t>(919) 668-9100</a:t>
            </a:r>
          </a:p>
        </p:txBody>
      </p:sp>
      <p:sp>
        <p:nvSpPr>
          <p:cNvPr id="3" name="Rectangle 2"/>
          <p:cNvSpPr txBox="1">
            <a:spLocks noChangeArrowheads="1"/>
          </p:cNvSpPr>
          <p:nvPr/>
        </p:nvSpPr>
        <p:spPr>
          <a:xfrm>
            <a:off x="1143000" y="496824"/>
            <a:ext cx="6553200" cy="685800"/>
          </a:xfrm>
          <a:prstGeom prst="roundRect">
            <a:avLst/>
          </a:prstGeom>
          <a:ln>
            <a:noFill/>
          </a:ln>
        </p:spPr>
        <p:txBody>
          <a:bodyPr>
            <a:normAutofit fontScale="90000" lnSpcReduction="20000"/>
          </a:bodyPr>
          <a:lstStyle>
            <a:lvl1pPr algn="ctr" defTabSz="914400" rtl="0" eaLnBrk="1" latinLnBrk="0" hangingPunct="1">
              <a:spcBef>
                <a:spcPct val="0"/>
              </a:spcBef>
              <a:buNone/>
              <a:defRPr sz="4400" b="0" i="0" kern="1200">
                <a:solidFill>
                  <a:schemeClr val="tx1"/>
                </a:solidFill>
                <a:latin typeface="Helvetica Light"/>
                <a:ea typeface="+mj-ea"/>
                <a:cs typeface="Helvetica Light"/>
              </a:defRPr>
            </a:lvl1pPr>
          </a:lstStyle>
          <a:p>
            <a:r>
              <a:rPr lang="en-US" dirty="0" smtClean="0">
                <a:solidFill>
                  <a:srgbClr val="FFFFFF"/>
                </a:solidFill>
              </a:rPr>
              <a:t>Contact Information</a:t>
            </a:r>
            <a:endParaRPr lang="en-US" sz="2400" dirty="0">
              <a:solidFill>
                <a:srgbClr val="FFFFFF"/>
              </a:solidFill>
            </a:endParaRPr>
          </a:p>
        </p:txBody>
      </p:sp>
    </p:spTree>
    <p:extLst>
      <p:ext uri="{BB962C8B-B14F-4D97-AF65-F5344CB8AC3E}">
        <p14:creationId xmlns:p14="http://schemas.microsoft.com/office/powerpoint/2010/main" val="18182165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1026"/>
          <p:cNvSpPr txBox="1">
            <a:spLocks noChangeArrowheads="1"/>
          </p:cNvSpPr>
          <p:nvPr/>
        </p:nvSpPr>
        <p:spPr bwMode="auto">
          <a:xfrm>
            <a:off x="4953000" y="3733800"/>
            <a:ext cx="411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400">
                <a:solidFill>
                  <a:srgbClr val="000000"/>
                </a:solidFill>
                <a:latin typeface="Helvetica" pitchFamily="34" charset="0"/>
                <a:ea typeface="+mn-ea"/>
                <a:cs typeface="+mn-cs"/>
              </a:defRPr>
            </a:lvl1pPr>
            <a:lvl2pPr marL="742950" indent="-285750" algn="l" rtl="0" eaLnBrk="0" fontAlgn="base" hangingPunct="0">
              <a:spcBef>
                <a:spcPct val="20000"/>
              </a:spcBef>
              <a:spcAft>
                <a:spcPct val="0"/>
              </a:spcAft>
              <a:buClr>
                <a:schemeClr val="tx1"/>
              </a:buClr>
              <a:buSzPct val="75000"/>
              <a:buFont typeface="Wingdings" pitchFamily="2" charset="2"/>
              <a:buChar char="n"/>
              <a:defRPr sz="2400">
                <a:solidFill>
                  <a:srgbClr val="000000"/>
                </a:solidFill>
                <a:latin typeface="Helvetica" pitchFamily="34" charset="0"/>
              </a:defRPr>
            </a:lvl2pPr>
            <a:lvl3pPr marL="1143000" indent="-228600" algn="l" rtl="0" eaLnBrk="0" fontAlgn="base" hangingPunct="0">
              <a:spcBef>
                <a:spcPct val="20000"/>
              </a:spcBef>
              <a:spcAft>
                <a:spcPct val="0"/>
              </a:spcAft>
              <a:buClr>
                <a:schemeClr val="bg2"/>
              </a:buClr>
              <a:buSzPct val="75000"/>
              <a:buFont typeface="Wingdings" pitchFamily="2" charset="2"/>
              <a:buChar char="n"/>
              <a:defRPr sz="2000">
                <a:solidFill>
                  <a:srgbClr val="000000"/>
                </a:solidFill>
                <a:latin typeface="Helvetica" pitchFamily="34" charset="0"/>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a:solidFill>
                  <a:srgbClr val="000000"/>
                </a:solidFill>
                <a:latin typeface="Helvetica" pitchFamily="34" charset="0"/>
              </a:defRPr>
            </a:lvl4pPr>
            <a:lvl5pPr marL="2057400" indent="-228600" algn="l" rtl="0" eaLnBrk="0" fontAlgn="base" hangingPunct="0">
              <a:spcBef>
                <a:spcPct val="20000"/>
              </a:spcBef>
              <a:spcAft>
                <a:spcPct val="0"/>
              </a:spcAft>
              <a:buClr>
                <a:schemeClr val="accent1"/>
              </a:buClr>
              <a:buSzPct val="75000"/>
              <a:buFont typeface="Wingdings" pitchFamily="2" charset="2"/>
              <a:buChar char="n"/>
              <a:defRPr>
                <a:solidFill>
                  <a:srgbClr val="000000"/>
                </a:solidFill>
                <a:latin typeface="Helvetica" pitchFamily="34" charset="0"/>
              </a:defRPr>
            </a:lvl5pPr>
            <a:lvl6pPr marL="25146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9pPr>
          </a:lstStyle>
          <a:p>
            <a:pPr marL="0" indent="0" algn="ctr">
              <a:buNone/>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Working with students, educators, and their families</a:t>
            </a:r>
          </a:p>
        </p:txBody>
      </p:sp>
      <p:sp>
        <p:nvSpPr>
          <p:cNvPr id="7" name="Title 6"/>
          <p:cNvSpPr>
            <a:spLocks noGrp="1"/>
          </p:cNvSpPr>
          <p:nvPr>
            <p:ph type="title"/>
          </p:nvPr>
        </p:nvSpPr>
        <p:spPr>
          <a:xfrm>
            <a:off x="4038600" y="1828800"/>
            <a:ext cx="4876800" cy="1143000"/>
          </a:xfrm>
          <a:prstGeom prst="roundRect">
            <a:avLst/>
          </a:prstGeom>
          <a:ln w="25400">
            <a:solidFill>
              <a:srgbClr val="FFCC2E"/>
            </a:solidFill>
          </a:ln>
        </p:spPr>
        <p:txBody>
          <a:bodyPr>
            <a:normAutofit fontScale="90000"/>
          </a:bodyPr>
          <a:lstStyle/>
          <a:p>
            <a:pPr algn="ctr"/>
            <a:r>
              <a:rPr lang="en-US" dirty="0">
                <a:solidFill>
                  <a:srgbClr val="000000"/>
                </a:solidFill>
                <a:cs typeface="Arial" panose="020B0604020202020204" pitchFamily="34" charset="0"/>
              </a:rPr>
              <a:t>Together </a:t>
            </a:r>
            <a:r>
              <a:rPr lang="en-US" dirty="0" smtClean="0">
                <a:solidFill>
                  <a:srgbClr val="000000"/>
                </a:solidFill>
                <a:cs typeface="Arial" panose="020B0604020202020204" pitchFamily="34" charset="0"/>
              </a:rPr>
              <a:t>we serve. </a:t>
            </a:r>
            <a:endParaRPr lang="en-US" dirty="0">
              <a:solidFill>
                <a:srgbClr val="000000"/>
              </a:solidFill>
              <a:cs typeface="Arial" panose="020B0604020202020204" pitchFamily="34" charset="0"/>
            </a:endParaRPr>
          </a:p>
        </p:txBody>
      </p:sp>
      <p:grpSp>
        <p:nvGrpSpPr>
          <p:cNvPr id="36" name="Group 35"/>
          <p:cNvGrpSpPr/>
          <p:nvPr/>
        </p:nvGrpSpPr>
        <p:grpSpPr>
          <a:xfrm>
            <a:off x="435965" y="2466077"/>
            <a:ext cx="4745635" cy="3934723"/>
            <a:chOff x="114128" y="1900769"/>
            <a:chExt cx="4745635" cy="3934723"/>
          </a:xfrm>
        </p:grpSpPr>
        <p:sp>
          <p:nvSpPr>
            <p:cNvPr id="35" name="Block Arc 34"/>
            <p:cNvSpPr/>
            <p:nvPr/>
          </p:nvSpPr>
          <p:spPr>
            <a:xfrm rot="11321459">
              <a:off x="643450" y="2774438"/>
              <a:ext cx="3558849" cy="3061054"/>
            </a:xfrm>
            <a:prstGeom prst="blockArc">
              <a:avLst>
                <a:gd name="adj1" fmla="val 10873874"/>
                <a:gd name="adj2" fmla="val 20270477"/>
                <a:gd name="adj3" fmla="val 3708"/>
              </a:avLst>
            </a:prstGeom>
            <a:solidFill>
              <a:srgbClr val="3B5996"/>
            </a:solidFill>
            <a:ln w="25400" cmpd="sng">
              <a:solidFill>
                <a:srgbClr val="4D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3B5996"/>
                  </a:solidFill>
                </a:ln>
                <a:solidFill>
                  <a:schemeClr val="tx1"/>
                </a:solidFill>
              </a:endParaRPr>
            </a:p>
          </p:txBody>
        </p:sp>
        <p:sp>
          <p:nvSpPr>
            <p:cNvPr id="34" name="Block Arc 33"/>
            <p:cNvSpPr/>
            <p:nvPr/>
          </p:nvSpPr>
          <p:spPr>
            <a:xfrm rot="3989203">
              <a:off x="966973" y="2410892"/>
              <a:ext cx="3558849" cy="3061054"/>
            </a:xfrm>
            <a:prstGeom prst="blockArc">
              <a:avLst>
                <a:gd name="adj1" fmla="val 10824022"/>
                <a:gd name="adj2" fmla="val 18541152"/>
                <a:gd name="adj3" fmla="val 4079"/>
              </a:avLst>
            </a:prstGeom>
            <a:solidFill>
              <a:srgbClr val="3B5996"/>
            </a:solidFill>
            <a:ln w="25400" cmpd="sng">
              <a:solidFill>
                <a:srgbClr val="4D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lock Arc 32"/>
            <p:cNvSpPr/>
            <p:nvPr/>
          </p:nvSpPr>
          <p:spPr>
            <a:xfrm rot="19245693">
              <a:off x="389108" y="2216495"/>
              <a:ext cx="3558849" cy="3061054"/>
            </a:xfrm>
            <a:prstGeom prst="blockArc">
              <a:avLst>
                <a:gd name="adj1" fmla="val 11127692"/>
                <a:gd name="adj2" fmla="val 20107427"/>
                <a:gd name="adj3" fmla="val 3817"/>
              </a:avLst>
            </a:prstGeom>
            <a:solidFill>
              <a:srgbClr val="3B5996"/>
            </a:solidFill>
            <a:ln w="25400" cmpd="sng">
              <a:solidFill>
                <a:srgbClr val="4DC9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1828800" y="1900769"/>
              <a:ext cx="1188150" cy="962926"/>
              <a:chOff x="1828800" y="1900769"/>
              <a:chExt cx="1188150" cy="962926"/>
            </a:xfrm>
          </p:grpSpPr>
          <p:sp>
            <p:nvSpPr>
              <p:cNvPr id="14" name="Rounded Rectangle 13"/>
              <p:cNvSpPr>
                <a:spLocks noChangeAspect="1"/>
              </p:cNvSpPr>
              <p:nvPr/>
            </p:nvSpPr>
            <p:spPr>
              <a:xfrm rot="5400000">
                <a:off x="1941412" y="1788157"/>
                <a:ext cx="962926" cy="1188150"/>
              </a:xfrm>
              <a:prstGeom prst="roundRect">
                <a:avLst/>
              </a:prstGeom>
              <a:solidFill>
                <a:srgbClr val="4DC9EE"/>
              </a:solidFill>
              <a:ln>
                <a:solidFill>
                  <a:srgbClr val="3B5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24159" y="2064961"/>
                <a:ext cx="997432" cy="646331"/>
              </a:xfrm>
              <a:prstGeom prst="rect">
                <a:avLst/>
              </a:prstGeom>
              <a:noFill/>
            </p:spPr>
            <p:txBody>
              <a:bodyPr wrap="square" rtlCol="0">
                <a:spAutoFit/>
              </a:bodyPr>
              <a:lstStyle/>
              <a:p>
                <a:pPr algn="ct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Duke TIP</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4" name="Group 23"/>
            <p:cNvGrpSpPr/>
            <p:nvPr/>
          </p:nvGrpSpPr>
          <p:grpSpPr>
            <a:xfrm>
              <a:off x="3542574" y="4064847"/>
              <a:ext cx="1317189" cy="1161046"/>
              <a:chOff x="3607499" y="4419600"/>
              <a:chExt cx="1317189" cy="1161046"/>
            </a:xfrm>
          </p:grpSpPr>
          <p:sp>
            <p:nvSpPr>
              <p:cNvPr id="15" name="Rounded Rectangle 14"/>
              <p:cNvSpPr>
                <a:spLocks noChangeAspect="1"/>
              </p:cNvSpPr>
              <p:nvPr/>
            </p:nvSpPr>
            <p:spPr>
              <a:xfrm rot="5400000">
                <a:off x="3671152" y="4406048"/>
                <a:ext cx="1161046" cy="1188150"/>
              </a:xfrm>
              <a:prstGeom prst="roundRect">
                <a:avLst/>
              </a:prstGeom>
              <a:solidFill>
                <a:srgbClr val="4DC9EE"/>
              </a:solidFill>
              <a:ln>
                <a:solidFill>
                  <a:srgbClr val="3B5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07499" y="4754113"/>
                <a:ext cx="1317189" cy="369332"/>
              </a:xfrm>
              <a:prstGeom prst="rect">
                <a:avLst/>
              </a:prstGeom>
              <a:noFill/>
            </p:spPr>
            <p:txBody>
              <a:bodyPr wrap="square" rtlCol="0">
                <a:spAutoFit/>
              </a:bodyPr>
              <a:lstStyle/>
              <a:p>
                <a:pPr algn="ct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Educators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5" name="Group 24"/>
            <p:cNvGrpSpPr/>
            <p:nvPr/>
          </p:nvGrpSpPr>
          <p:grpSpPr>
            <a:xfrm>
              <a:off x="114128" y="4064847"/>
              <a:ext cx="1188150" cy="1161045"/>
              <a:chOff x="228600" y="4445000"/>
              <a:chExt cx="1188150" cy="1161045"/>
            </a:xfrm>
            <a:solidFill>
              <a:schemeClr val="accent1"/>
            </a:solidFill>
          </p:grpSpPr>
          <p:sp>
            <p:nvSpPr>
              <p:cNvPr id="16" name="Rounded Rectangle 15"/>
              <p:cNvSpPr>
                <a:spLocks noChangeAspect="1"/>
              </p:cNvSpPr>
              <p:nvPr/>
            </p:nvSpPr>
            <p:spPr>
              <a:xfrm rot="5400000">
                <a:off x="242152" y="4431448"/>
                <a:ext cx="1161045" cy="1188150"/>
              </a:xfrm>
              <a:prstGeom prst="roundRect">
                <a:avLst/>
              </a:prstGeom>
              <a:solidFill>
                <a:srgbClr val="4DC9EE"/>
              </a:solidFill>
              <a:ln>
                <a:solidFill>
                  <a:srgbClr val="3B5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63136" y="4584123"/>
                <a:ext cx="1146736" cy="923330"/>
              </a:xfrm>
              <a:prstGeom prst="rect">
                <a:avLst/>
              </a:prstGeom>
              <a:noFill/>
            </p:spPr>
            <p:txBody>
              <a:bodyPr wrap="square" rtlCol="0">
                <a:spAutoFit/>
              </a:bodyPr>
              <a:lstStyle/>
              <a:p>
                <a:pPr algn="ctr"/>
                <a:r>
                  <a:rPr lang="en-US"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Parents &amp; Families</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2" name="Group 21"/>
            <p:cNvGrpSpPr/>
            <p:nvPr/>
          </p:nvGrpSpPr>
          <p:grpSpPr>
            <a:xfrm>
              <a:off x="1495774" y="3266696"/>
              <a:ext cx="1854200" cy="1596301"/>
              <a:chOff x="1495774" y="3266696"/>
              <a:chExt cx="1854200" cy="1596301"/>
            </a:xfrm>
          </p:grpSpPr>
          <p:sp>
            <p:nvSpPr>
              <p:cNvPr id="17" name="Round Diagonal Corner Rectangle 16"/>
              <p:cNvSpPr/>
              <p:nvPr/>
            </p:nvSpPr>
            <p:spPr>
              <a:xfrm>
                <a:off x="1495774" y="3266696"/>
                <a:ext cx="1854200" cy="1596301"/>
              </a:xfrm>
              <a:prstGeom prst="round2DiagRect">
                <a:avLst/>
              </a:prstGeom>
              <a:solidFill>
                <a:srgbClr val="66B361"/>
              </a:solidFill>
              <a:ln>
                <a:solidFill>
                  <a:srgbClr val="FFC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600200" y="3625692"/>
                <a:ext cx="1704597" cy="923330"/>
              </a:xfrm>
              <a:prstGeom prst="rect">
                <a:avLst/>
              </a:prstGeom>
              <a:noFill/>
            </p:spPr>
            <p:txBody>
              <a:bodyPr wrap="square" rtlCol="0">
                <a:sp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Academically Talented Students</a:t>
                </a:r>
                <a:endParaRPr lang="en-US" dirty="0">
                  <a:latin typeface="Verdana" panose="020B0604030504040204" pitchFamily="34" charset="0"/>
                  <a:ea typeface="Verdana" panose="020B0604030504040204" pitchFamily="34" charset="0"/>
                  <a:cs typeface="Verdana" panose="020B0604030504040204" pitchFamily="34" charset="0"/>
                </a:endParaRPr>
              </a:p>
            </p:txBody>
          </p:sp>
        </p:grpSp>
      </p:grpSp>
      <p:sp>
        <p:nvSpPr>
          <p:cNvPr id="26" name="Rectangle 3"/>
          <p:cNvSpPr>
            <a:spLocks noChangeArrowheads="1"/>
          </p:cNvSpPr>
          <p:nvPr/>
        </p:nvSpPr>
        <p:spPr bwMode="auto">
          <a:xfrm>
            <a:off x="1905000" y="438912"/>
            <a:ext cx="5334000" cy="762000"/>
          </a:xfrm>
          <a:prstGeom prst="rect">
            <a:avLst/>
          </a:prstGeom>
          <a:noFill/>
          <a:ln w="9525">
            <a:noFill/>
            <a:miter lim="800000"/>
            <a:headEnd/>
            <a:tailEnd/>
          </a:ln>
          <a:effectLst/>
        </p:spPr>
        <p:txBody>
          <a:bodyPr lIns="92075" tIns="46038" rIns="92075" bIns="46038" anchor="ctr"/>
          <a:lstStyle/>
          <a:p>
            <a:pPr algn="ctr">
              <a:lnSpc>
                <a:spcPct val="85000"/>
              </a:lnSpc>
            </a:pPr>
            <a:r>
              <a:rPr lang="en-US" sz="4000" dirty="0">
                <a:solidFill>
                  <a:srgbClr val="FFFFFF"/>
                </a:solidFill>
                <a:latin typeface="Helvetica Light"/>
                <a:cs typeface="Helvetica Light"/>
              </a:rPr>
              <a:t>What is Duke TIP?</a:t>
            </a:r>
          </a:p>
        </p:txBody>
      </p:sp>
    </p:spTree>
    <p:extLst>
      <p:ext uri="{BB962C8B-B14F-4D97-AF65-F5344CB8AC3E}">
        <p14:creationId xmlns:p14="http://schemas.microsoft.com/office/powerpoint/2010/main" val="28288168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Rectangle 1027"/>
          <p:cNvSpPr>
            <a:spLocks noChangeArrowheads="1"/>
          </p:cNvSpPr>
          <p:nvPr/>
        </p:nvSpPr>
        <p:spPr bwMode="auto">
          <a:xfrm>
            <a:off x="1295400" y="448056"/>
            <a:ext cx="6629400" cy="762000"/>
          </a:xfrm>
          <a:prstGeom prst="rect">
            <a:avLst/>
          </a:prstGeom>
          <a:noFill/>
          <a:ln w="9525">
            <a:noFill/>
            <a:miter lim="800000"/>
            <a:headEnd/>
            <a:tailEnd/>
          </a:ln>
          <a:effectLst/>
        </p:spPr>
        <p:txBody>
          <a:bodyPr lIns="92075" tIns="46038" rIns="92075" bIns="46038" anchor="ctr"/>
          <a:lstStyle/>
          <a:p>
            <a:pPr algn="ctr">
              <a:lnSpc>
                <a:spcPct val="85000"/>
              </a:lnSpc>
            </a:pPr>
            <a:r>
              <a:rPr lang="en-US" sz="4000" dirty="0">
                <a:solidFill>
                  <a:srgbClr val="FFFFFF"/>
                </a:solidFill>
                <a:latin typeface="Helvetica Light"/>
                <a:ea typeface="+mj-ea"/>
                <a:cs typeface="Helvetica Light"/>
              </a:rPr>
              <a:t>Talent Search Model</a:t>
            </a:r>
          </a:p>
        </p:txBody>
      </p:sp>
      <p:sp>
        <p:nvSpPr>
          <p:cNvPr id="10" name="Round Same Side Corner Rectangle 9"/>
          <p:cNvSpPr/>
          <p:nvPr/>
        </p:nvSpPr>
        <p:spPr>
          <a:xfrm>
            <a:off x="2743200" y="1676400"/>
            <a:ext cx="3304480" cy="1190476"/>
          </a:xfrm>
          <a:prstGeom prst="round2SameRect">
            <a:avLst/>
          </a:prstGeom>
          <a:solidFill>
            <a:srgbClr val="3B5996"/>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598" tIns="160598" rIns="160598" bIns="160598" numCol="1" spcCol="1270" anchor="ctr" anchorCtr="0">
            <a:noAutofit/>
          </a:bodyPr>
          <a:lstStyle/>
          <a:p>
            <a:pPr lvl="0" algn="ctr" defTabSz="1466850">
              <a:lnSpc>
                <a:spcPct val="90000"/>
              </a:lnSpc>
              <a:spcBef>
                <a:spcPct val="0"/>
              </a:spcBef>
              <a:spcAft>
                <a:spcPct val="35000"/>
              </a:spcAft>
            </a:pPr>
            <a:r>
              <a:rPr lang="en-US" sz="3300" kern="1200" dirty="0" smtClean="0">
                <a:solidFill>
                  <a:srgbClr val="FFFFFF"/>
                </a:solidFill>
                <a:latin typeface="Helvetica"/>
                <a:cs typeface="Helvetica"/>
              </a:rPr>
              <a:t>Talent Search</a:t>
            </a:r>
            <a:endParaRPr lang="en-US" sz="3300" kern="1200" dirty="0">
              <a:solidFill>
                <a:srgbClr val="FFFFFF"/>
              </a:solidFill>
              <a:latin typeface="Helvetica"/>
              <a:cs typeface="Helvetica"/>
            </a:endParaRPr>
          </a:p>
        </p:txBody>
      </p:sp>
      <p:sp>
        <p:nvSpPr>
          <p:cNvPr id="14" name="Round Same Side Corner Rectangle 13"/>
          <p:cNvSpPr/>
          <p:nvPr/>
        </p:nvSpPr>
        <p:spPr>
          <a:xfrm>
            <a:off x="5231770" y="3580495"/>
            <a:ext cx="1874765" cy="1190476"/>
          </a:xfrm>
          <a:prstGeom prst="round2SameRect">
            <a:avLst/>
          </a:prstGeom>
          <a:solidFill>
            <a:srgbClr val="4DC9EE">
              <a:alpha val="90000"/>
            </a:srgbClr>
          </a:solid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598" tIns="160598" rIns="160598" bIns="160598"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latin typeface="Helvetica"/>
                <a:cs typeface="Helvetica"/>
              </a:rPr>
              <a:t>7</a:t>
            </a:r>
            <a:r>
              <a:rPr lang="en-US" sz="3300" kern="1200" baseline="0" dirty="0" smtClean="0">
                <a:solidFill>
                  <a:schemeClr val="tx1"/>
                </a:solidFill>
                <a:latin typeface="Helvetica"/>
                <a:cs typeface="Helvetica"/>
              </a:rPr>
              <a:t>th</a:t>
            </a:r>
            <a:r>
              <a:rPr lang="en-US" sz="3300" kern="1200" dirty="0" smtClean="0">
                <a:solidFill>
                  <a:schemeClr val="tx1"/>
                </a:solidFill>
                <a:latin typeface="Helvetica"/>
                <a:cs typeface="Helvetica"/>
              </a:rPr>
              <a:t> Grade</a:t>
            </a:r>
            <a:endParaRPr lang="en-US" sz="3300" kern="1200" dirty="0">
              <a:solidFill>
                <a:schemeClr val="tx1"/>
              </a:solidFill>
              <a:latin typeface="Helvetica"/>
              <a:cs typeface="Helvetica"/>
            </a:endParaRPr>
          </a:p>
        </p:txBody>
      </p:sp>
      <p:sp>
        <p:nvSpPr>
          <p:cNvPr id="17" name="Round Same Side Corner Rectangle 16"/>
          <p:cNvSpPr/>
          <p:nvPr/>
        </p:nvSpPr>
        <p:spPr>
          <a:xfrm>
            <a:off x="1646560" y="3580495"/>
            <a:ext cx="1874765" cy="1190476"/>
          </a:xfrm>
          <a:prstGeom prst="round2SameRect">
            <a:avLst/>
          </a:prstGeom>
          <a:solidFill>
            <a:srgbClr val="FFCC2E">
              <a:alpha val="90000"/>
            </a:srgbClr>
          </a:solidFill>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0598" tIns="160598" rIns="160598" bIns="160598" numCol="1" spcCol="1270" anchor="ctr" anchorCtr="0">
            <a:noAutofit/>
          </a:bodyPr>
          <a:lstStyle/>
          <a:p>
            <a:pPr lvl="0" algn="ctr" defTabSz="1466850">
              <a:lnSpc>
                <a:spcPct val="90000"/>
              </a:lnSpc>
              <a:spcAft>
                <a:spcPct val="35000"/>
              </a:spcAft>
            </a:pPr>
            <a:r>
              <a:rPr lang="en-US" sz="3300" dirty="0" smtClean="0">
                <a:solidFill>
                  <a:schemeClr val="tx1"/>
                </a:solidFill>
                <a:latin typeface="Helvetica"/>
                <a:cs typeface="Helvetica"/>
              </a:rPr>
              <a:t>4</a:t>
            </a:r>
            <a:r>
              <a:rPr lang="en-US" sz="3300" kern="1200" baseline="0" dirty="0" smtClean="0">
                <a:solidFill>
                  <a:schemeClr val="tx1"/>
                </a:solidFill>
                <a:latin typeface="Helvetica"/>
                <a:cs typeface="Helvetica"/>
              </a:rPr>
              <a:t>th</a:t>
            </a:r>
            <a:r>
              <a:rPr lang="en-US" sz="3300" dirty="0">
                <a:solidFill>
                  <a:schemeClr val="tx1"/>
                </a:solidFill>
                <a:latin typeface="Helvetica"/>
                <a:cs typeface="Helvetica"/>
              </a:rPr>
              <a:t>–6th</a:t>
            </a:r>
            <a:r>
              <a:rPr lang="en-US" sz="3300" kern="1200" dirty="0" smtClean="0">
                <a:solidFill>
                  <a:schemeClr val="tx1"/>
                </a:solidFill>
                <a:latin typeface="Helvetica"/>
                <a:cs typeface="Helvetica"/>
              </a:rPr>
              <a:t> Grade</a:t>
            </a:r>
            <a:endParaRPr lang="en-US" sz="3300" kern="1200" dirty="0">
              <a:solidFill>
                <a:schemeClr val="tx1"/>
              </a:solidFill>
              <a:latin typeface="Helvetica"/>
              <a:cs typeface="Helvetica"/>
            </a:endParaRPr>
          </a:p>
        </p:txBody>
      </p:sp>
      <p:sp>
        <p:nvSpPr>
          <p:cNvPr id="3" name="Left Brace 2"/>
          <p:cNvSpPr/>
          <p:nvPr/>
        </p:nvSpPr>
        <p:spPr>
          <a:xfrm rot="5400000">
            <a:off x="4038598" y="1446896"/>
            <a:ext cx="685801" cy="3581400"/>
          </a:xfrm>
          <a:prstGeom prst="leftBrace">
            <a:avLst/>
          </a:prstGeom>
          <a:ln w="38100">
            <a:solidFill>
              <a:srgbClr val="3B599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p:cNvGrpSpPr/>
          <p:nvPr/>
        </p:nvGrpSpPr>
        <p:grpSpPr>
          <a:xfrm>
            <a:off x="6134085" y="1738238"/>
            <a:ext cx="2410998" cy="1066800"/>
            <a:chOff x="6257636" y="1981200"/>
            <a:chExt cx="2410998" cy="1066800"/>
          </a:xfrm>
        </p:grpSpPr>
        <p:sp>
          <p:nvSpPr>
            <p:cNvPr id="31" name="Rounded Rectangle 30"/>
            <p:cNvSpPr/>
            <p:nvPr/>
          </p:nvSpPr>
          <p:spPr>
            <a:xfrm>
              <a:off x="6474241" y="1981200"/>
              <a:ext cx="1947009" cy="1066800"/>
            </a:xfrm>
            <a:prstGeom prst="roundRect">
              <a:avLst/>
            </a:prstGeom>
            <a:solidFill>
              <a:schemeClr val="bg1">
                <a:lumMod val="95000"/>
              </a:schemeClr>
            </a:solidFill>
            <a:ln w="25400">
              <a:solidFill>
                <a:srgbClr val="66B3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2" name="Rectangle 1026"/>
            <p:cNvSpPr txBox="1">
              <a:spLocks noChangeArrowheads="1"/>
            </p:cNvSpPr>
            <p:nvPr/>
          </p:nvSpPr>
          <p:spPr bwMode="auto">
            <a:xfrm>
              <a:off x="6257636" y="2203089"/>
              <a:ext cx="2410998"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lr>
                  <a:srgbClr val="003598"/>
                </a:buClr>
                <a:buSzPct val="75000"/>
                <a:buFont typeface="Wingdings" pitchFamily="2" charset="2"/>
                <a:buChar char="n"/>
                <a:defRPr sz="2400">
                  <a:solidFill>
                    <a:srgbClr val="000000"/>
                  </a:solidFill>
                  <a:latin typeface="Arial" pitchFamily="34" charset="0"/>
                  <a:ea typeface="+mn-ea"/>
                  <a:cs typeface="+mn-cs"/>
                </a:defRPr>
              </a:lvl1pPr>
              <a:lvl2pPr marL="742950" indent="-285750" algn="l" rtl="0" eaLnBrk="0" fontAlgn="base" hangingPunct="0">
                <a:spcBef>
                  <a:spcPct val="20000"/>
                </a:spcBef>
                <a:spcAft>
                  <a:spcPct val="0"/>
                </a:spcAft>
                <a:buClr>
                  <a:schemeClr val="tx1"/>
                </a:buClr>
                <a:buSzPct val="75000"/>
                <a:buFont typeface="Wingdings" pitchFamily="2" charset="2"/>
                <a:buChar char="n"/>
                <a:defRPr sz="2400">
                  <a:solidFill>
                    <a:srgbClr val="000000"/>
                  </a:solidFill>
                  <a:latin typeface="Arial" pitchFamily="34" charset="0"/>
                </a:defRPr>
              </a:lvl2pPr>
              <a:lvl3pPr marL="1143000" indent="-228600" algn="l" rtl="0" eaLnBrk="0" fontAlgn="base" hangingPunct="0">
                <a:spcBef>
                  <a:spcPct val="20000"/>
                </a:spcBef>
                <a:spcAft>
                  <a:spcPct val="0"/>
                </a:spcAft>
                <a:buClr>
                  <a:schemeClr val="tx1"/>
                </a:buClr>
                <a:buSzPct val="75000"/>
                <a:buFont typeface="Wingdings" pitchFamily="2" charset="2"/>
                <a:buChar char="n"/>
                <a:defRPr sz="2000">
                  <a:solidFill>
                    <a:srgbClr val="000000"/>
                  </a:solidFill>
                  <a:latin typeface="Arial" pitchFamily="34" charset="0"/>
                </a:defRPr>
              </a:lvl3pPr>
              <a:lvl4pPr marL="1600200" indent="-228600" algn="l" rtl="0" eaLnBrk="0" fontAlgn="base" hangingPunct="0">
                <a:spcBef>
                  <a:spcPct val="20000"/>
                </a:spcBef>
                <a:spcAft>
                  <a:spcPct val="0"/>
                </a:spcAft>
                <a:buClr>
                  <a:schemeClr val="tx1"/>
                </a:buClr>
                <a:buSzPct val="75000"/>
                <a:buFont typeface="Wingdings" pitchFamily="2" charset="2"/>
                <a:buChar char="n"/>
                <a:defRPr>
                  <a:solidFill>
                    <a:srgbClr val="000000"/>
                  </a:solidFill>
                  <a:latin typeface="Arial" pitchFamily="34" charset="0"/>
                </a:defRPr>
              </a:lvl4pPr>
              <a:lvl5pPr marL="2057400" indent="-228600" algn="l" rtl="0" eaLnBrk="0" fontAlgn="base" hangingPunct="0">
                <a:spcBef>
                  <a:spcPct val="20000"/>
                </a:spcBef>
                <a:spcAft>
                  <a:spcPct val="0"/>
                </a:spcAft>
                <a:buClr>
                  <a:schemeClr val="tx1"/>
                </a:buClr>
                <a:buSzPct val="75000"/>
                <a:buFont typeface="Wingdings" pitchFamily="2" charset="2"/>
                <a:buChar char="n"/>
                <a:defRPr>
                  <a:solidFill>
                    <a:srgbClr val="000000"/>
                  </a:solidFill>
                  <a:latin typeface="Arial" pitchFamily="34" charset="0"/>
                </a:defRPr>
              </a:lvl5pPr>
              <a:lvl6pPr marL="25146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9pPr>
            </a:lstStyle>
            <a:p>
              <a:pPr marL="0" lvl="1" indent="0" algn="ctr">
                <a:lnSpc>
                  <a:spcPct val="90000"/>
                </a:lnSpc>
                <a:buClr>
                  <a:srgbClr val="003598"/>
                </a:buClr>
                <a:buSzPct val="100000"/>
                <a:buNone/>
              </a:pPr>
              <a:r>
                <a:rPr lang="en-US" sz="2000" dirty="0">
                  <a:solidFill>
                    <a:schemeClr val="tx1"/>
                  </a:solidFill>
                  <a:latin typeface="Helvetica"/>
                  <a:ea typeface="Verdana" panose="020B0604030504040204" pitchFamily="34" charset="0"/>
                  <a:cs typeface="Helvetica"/>
                </a:rPr>
                <a:t>Motivation and Encouragement</a:t>
              </a:r>
            </a:p>
          </p:txBody>
        </p:sp>
      </p:grpSp>
      <p:grpSp>
        <p:nvGrpSpPr>
          <p:cNvPr id="9" name="Group 8"/>
          <p:cNvGrpSpPr/>
          <p:nvPr/>
        </p:nvGrpSpPr>
        <p:grpSpPr>
          <a:xfrm>
            <a:off x="-533400" y="5029200"/>
            <a:ext cx="3939540" cy="1066800"/>
            <a:chOff x="-352477" y="4400576"/>
            <a:chExt cx="3939540" cy="1066800"/>
          </a:xfrm>
        </p:grpSpPr>
        <p:sp>
          <p:nvSpPr>
            <p:cNvPr id="46" name="Rounded Rectangle 45"/>
            <p:cNvSpPr/>
            <p:nvPr/>
          </p:nvSpPr>
          <p:spPr>
            <a:xfrm>
              <a:off x="643789" y="4400576"/>
              <a:ext cx="1947009" cy="1066800"/>
            </a:xfrm>
            <a:prstGeom prst="roundRect">
              <a:avLst/>
            </a:prstGeom>
            <a:solidFill>
              <a:schemeClr val="bg1">
                <a:lumMod val="95000"/>
              </a:schemeClr>
            </a:solidFill>
            <a:ln w="25400">
              <a:solidFill>
                <a:srgbClr val="66B3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8" name="Rectangle 1026"/>
            <p:cNvSpPr txBox="1">
              <a:spLocks noChangeArrowheads="1"/>
            </p:cNvSpPr>
            <p:nvPr/>
          </p:nvSpPr>
          <p:spPr bwMode="auto">
            <a:xfrm>
              <a:off x="-352477" y="4610811"/>
              <a:ext cx="3939540"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lr>
                  <a:srgbClr val="003598"/>
                </a:buClr>
                <a:buSzPct val="75000"/>
                <a:buFont typeface="Wingdings" pitchFamily="2" charset="2"/>
                <a:buChar char="n"/>
                <a:defRPr sz="2400">
                  <a:solidFill>
                    <a:srgbClr val="000000"/>
                  </a:solidFill>
                  <a:latin typeface="Arial" pitchFamily="34" charset="0"/>
                  <a:ea typeface="+mn-ea"/>
                  <a:cs typeface="+mn-cs"/>
                </a:defRPr>
              </a:lvl1pPr>
              <a:lvl2pPr marL="742950" indent="-285750" algn="l" rtl="0" eaLnBrk="0" fontAlgn="base" hangingPunct="0">
                <a:spcBef>
                  <a:spcPct val="20000"/>
                </a:spcBef>
                <a:spcAft>
                  <a:spcPct val="0"/>
                </a:spcAft>
                <a:buClr>
                  <a:schemeClr val="tx1"/>
                </a:buClr>
                <a:buSzPct val="75000"/>
                <a:buFont typeface="Wingdings" pitchFamily="2" charset="2"/>
                <a:buChar char="n"/>
                <a:defRPr sz="2400">
                  <a:solidFill>
                    <a:srgbClr val="000000"/>
                  </a:solidFill>
                  <a:latin typeface="Arial" pitchFamily="34" charset="0"/>
                </a:defRPr>
              </a:lvl2pPr>
              <a:lvl3pPr marL="1143000" indent="-228600" algn="l" rtl="0" eaLnBrk="0" fontAlgn="base" hangingPunct="0">
                <a:spcBef>
                  <a:spcPct val="20000"/>
                </a:spcBef>
                <a:spcAft>
                  <a:spcPct val="0"/>
                </a:spcAft>
                <a:buClr>
                  <a:schemeClr val="tx1"/>
                </a:buClr>
                <a:buSzPct val="75000"/>
                <a:buFont typeface="Wingdings" pitchFamily="2" charset="2"/>
                <a:buChar char="n"/>
                <a:defRPr sz="2000">
                  <a:solidFill>
                    <a:srgbClr val="000000"/>
                  </a:solidFill>
                  <a:latin typeface="Arial" pitchFamily="34" charset="0"/>
                </a:defRPr>
              </a:lvl3pPr>
              <a:lvl4pPr marL="1600200" indent="-228600" algn="l" rtl="0" eaLnBrk="0" fontAlgn="base" hangingPunct="0">
                <a:spcBef>
                  <a:spcPct val="20000"/>
                </a:spcBef>
                <a:spcAft>
                  <a:spcPct val="0"/>
                </a:spcAft>
                <a:buClr>
                  <a:schemeClr val="tx1"/>
                </a:buClr>
                <a:buSzPct val="75000"/>
                <a:buFont typeface="Wingdings" pitchFamily="2" charset="2"/>
                <a:buChar char="n"/>
                <a:defRPr>
                  <a:solidFill>
                    <a:srgbClr val="000000"/>
                  </a:solidFill>
                  <a:latin typeface="Arial" pitchFamily="34" charset="0"/>
                </a:defRPr>
              </a:lvl4pPr>
              <a:lvl5pPr marL="2057400" indent="-228600" algn="l" rtl="0" eaLnBrk="0" fontAlgn="base" hangingPunct="0">
                <a:spcBef>
                  <a:spcPct val="20000"/>
                </a:spcBef>
                <a:spcAft>
                  <a:spcPct val="0"/>
                </a:spcAft>
                <a:buClr>
                  <a:schemeClr val="tx1"/>
                </a:buClr>
                <a:buSzPct val="75000"/>
                <a:buFont typeface="Wingdings" pitchFamily="2" charset="2"/>
                <a:buChar char="n"/>
                <a:defRPr>
                  <a:solidFill>
                    <a:srgbClr val="000000"/>
                  </a:solidFill>
                  <a:latin typeface="Arial" pitchFamily="34" charset="0"/>
                </a:defRPr>
              </a:lvl5pPr>
              <a:lvl6pPr marL="25146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9pPr>
            </a:lstStyle>
            <a:p>
              <a:pPr marL="0" lvl="1" indent="0" algn="ctr">
                <a:lnSpc>
                  <a:spcPct val="90000"/>
                </a:lnSpc>
                <a:buClr>
                  <a:srgbClr val="003598"/>
                </a:buClr>
                <a:buSzPct val="100000"/>
                <a:buNone/>
              </a:pPr>
              <a:r>
                <a:rPr lang="en-US" sz="2000" dirty="0" smtClean="0">
                  <a:solidFill>
                    <a:schemeClr val="tx1"/>
                  </a:solidFill>
                  <a:latin typeface="Helvetica"/>
                  <a:ea typeface="Verdana" panose="020B0604030504040204" pitchFamily="34" charset="0"/>
                  <a:cs typeface="Helvetica"/>
                </a:rPr>
                <a:t>Above-level</a:t>
              </a:r>
              <a:br>
                <a:rPr lang="en-US" sz="2000" dirty="0" smtClean="0">
                  <a:solidFill>
                    <a:schemeClr val="tx1"/>
                  </a:solidFill>
                  <a:latin typeface="Helvetica"/>
                  <a:ea typeface="Verdana" panose="020B0604030504040204" pitchFamily="34" charset="0"/>
                  <a:cs typeface="Helvetica"/>
                </a:rPr>
              </a:br>
              <a:r>
                <a:rPr lang="en-US" sz="2000" dirty="0" smtClean="0">
                  <a:solidFill>
                    <a:schemeClr val="tx1"/>
                  </a:solidFill>
                  <a:latin typeface="Helvetica"/>
                  <a:ea typeface="Verdana" panose="020B0604030504040204" pitchFamily="34" charset="0"/>
                  <a:cs typeface="Helvetica"/>
                </a:rPr>
                <a:t>Assessment</a:t>
              </a:r>
              <a:endParaRPr lang="en-US" sz="2000" dirty="0">
                <a:solidFill>
                  <a:schemeClr val="tx1"/>
                </a:solidFill>
                <a:latin typeface="Helvetica"/>
                <a:ea typeface="Verdana" panose="020B0604030504040204" pitchFamily="34" charset="0"/>
                <a:cs typeface="Helvetica"/>
              </a:endParaRPr>
            </a:p>
          </p:txBody>
        </p:sp>
      </p:grpSp>
      <p:grpSp>
        <p:nvGrpSpPr>
          <p:cNvPr id="5" name="Group 4"/>
          <p:cNvGrpSpPr/>
          <p:nvPr/>
        </p:nvGrpSpPr>
        <p:grpSpPr>
          <a:xfrm>
            <a:off x="5715000" y="5029200"/>
            <a:ext cx="3249168" cy="1066800"/>
            <a:chOff x="6047680" y="4400576"/>
            <a:chExt cx="3249168" cy="1066800"/>
          </a:xfrm>
        </p:grpSpPr>
        <p:sp>
          <p:nvSpPr>
            <p:cNvPr id="45" name="Rounded Rectangle 44"/>
            <p:cNvSpPr/>
            <p:nvPr/>
          </p:nvSpPr>
          <p:spPr>
            <a:xfrm>
              <a:off x="6698760" y="4400576"/>
              <a:ext cx="1947009" cy="1066800"/>
            </a:xfrm>
            <a:prstGeom prst="roundRect">
              <a:avLst/>
            </a:prstGeom>
            <a:solidFill>
              <a:schemeClr val="bg1">
                <a:lumMod val="95000"/>
              </a:schemeClr>
            </a:solidFill>
            <a:ln w="25400">
              <a:solidFill>
                <a:srgbClr val="66B3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7" name="Rectangle 1026"/>
            <p:cNvSpPr txBox="1">
              <a:spLocks noChangeArrowheads="1"/>
            </p:cNvSpPr>
            <p:nvPr/>
          </p:nvSpPr>
          <p:spPr bwMode="auto">
            <a:xfrm>
              <a:off x="6047680" y="4749310"/>
              <a:ext cx="3249168"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lr>
                  <a:srgbClr val="003598"/>
                </a:buClr>
                <a:buSzPct val="75000"/>
                <a:buFont typeface="Wingdings" pitchFamily="2" charset="2"/>
                <a:buChar char="n"/>
                <a:defRPr sz="2400">
                  <a:solidFill>
                    <a:srgbClr val="000000"/>
                  </a:solidFill>
                  <a:latin typeface="Arial" pitchFamily="34" charset="0"/>
                  <a:ea typeface="+mn-ea"/>
                  <a:cs typeface="+mn-cs"/>
                </a:defRPr>
              </a:lvl1pPr>
              <a:lvl2pPr marL="742950" indent="-285750" algn="l" rtl="0" eaLnBrk="0" fontAlgn="base" hangingPunct="0">
                <a:spcBef>
                  <a:spcPct val="20000"/>
                </a:spcBef>
                <a:spcAft>
                  <a:spcPct val="0"/>
                </a:spcAft>
                <a:buClr>
                  <a:schemeClr val="tx1"/>
                </a:buClr>
                <a:buSzPct val="75000"/>
                <a:buFont typeface="Wingdings" pitchFamily="2" charset="2"/>
                <a:buChar char="n"/>
                <a:defRPr sz="2400">
                  <a:solidFill>
                    <a:srgbClr val="000000"/>
                  </a:solidFill>
                  <a:latin typeface="Arial" pitchFamily="34" charset="0"/>
                </a:defRPr>
              </a:lvl2pPr>
              <a:lvl3pPr marL="1143000" indent="-228600" algn="l" rtl="0" eaLnBrk="0" fontAlgn="base" hangingPunct="0">
                <a:spcBef>
                  <a:spcPct val="20000"/>
                </a:spcBef>
                <a:spcAft>
                  <a:spcPct val="0"/>
                </a:spcAft>
                <a:buClr>
                  <a:schemeClr val="tx1"/>
                </a:buClr>
                <a:buSzPct val="75000"/>
                <a:buFont typeface="Wingdings" pitchFamily="2" charset="2"/>
                <a:buChar char="n"/>
                <a:defRPr sz="2000">
                  <a:solidFill>
                    <a:srgbClr val="000000"/>
                  </a:solidFill>
                  <a:latin typeface="Arial" pitchFamily="34" charset="0"/>
                </a:defRPr>
              </a:lvl3pPr>
              <a:lvl4pPr marL="1600200" indent="-228600" algn="l" rtl="0" eaLnBrk="0" fontAlgn="base" hangingPunct="0">
                <a:spcBef>
                  <a:spcPct val="20000"/>
                </a:spcBef>
                <a:spcAft>
                  <a:spcPct val="0"/>
                </a:spcAft>
                <a:buClr>
                  <a:schemeClr val="tx1"/>
                </a:buClr>
                <a:buSzPct val="75000"/>
                <a:buFont typeface="Wingdings" pitchFamily="2" charset="2"/>
                <a:buChar char="n"/>
                <a:defRPr>
                  <a:solidFill>
                    <a:srgbClr val="000000"/>
                  </a:solidFill>
                  <a:latin typeface="Arial" pitchFamily="34" charset="0"/>
                </a:defRPr>
              </a:lvl4pPr>
              <a:lvl5pPr marL="2057400" indent="-228600" algn="l" rtl="0" eaLnBrk="0" fontAlgn="base" hangingPunct="0">
                <a:spcBef>
                  <a:spcPct val="20000"/>
                </a:spcBef>
                <a:spcAft>
                  <a:spcPct val="0"/>
                </a:spcAft>
                <a:buClr>
                  <a:schemeClr val="tx1"/>
                </a:buClr>
                <a:buSzPct val="75000"/>
                <a:buFont typeface="Wingdings" pitchFamily="2" charset="2"/>
                <a:buChar char="n"/>
                <a:defRPr>
                  <a:solidFill>
                    <a:srgbClr val="000000"/>
                  </a:solidFill>
                  <a:latin typeface="Arial" pitchFamily="34" charset="0"/>
                </a:defRPr>
              </a:lvl5pPr>
              <a:lvl6pPr marL="25146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9pPr>
            </a:lstStyle>
            <a:p>
              <a:pPr marL="0" indent="0" algn="ctr">
                <a:lnSpc>
                  <a:spcPct val="90000"/>
                </a:lnSpc>
                <a:buSzPct val="100000"/>
                <a:buNone/>
              </a:pPr>
              <a:r>
                <a:rPr lang="en-US" sz="2000" kern="0" dirty="0">
                  <a:solidFill>
                    <a:schemeClr val="tx1"/>
                  </a:solidFill>
                  <a:latin typeface="Helvetica"/>
                  <a:ea typeface="Verdana" panose="020B0604030504040204" pitchFamily="34" charset="0"/>
                  <a:cs typeface="Helvetica"/>
                </a:rPr>
                <a:t>Special </a:t>
              </a:r>
              <a:r>
                <a:rPr lang="en-US" sz="2000" kern="0" dirty="0" smtClean="0">
                  <a:solidFill>
                    <a:schemeClr val="tx1"/>
                  </a:solidFill>
                  <a:latin typeface="Helvetica"/>
                  <a:ea typeface="Verdana" panose="020B0604030504040204" pitchFamily="34" charset="0"/>
                  <a:cs typeface="Helvetica"/>
                </a:rPr>
                <a:t>Support</a:t>
              </a:r>
              <a:endParaRPr lang="en-US" sz="2000" kern="0" dirty="0">
                <a:solidFill>
                  <a:schemeClr val="tx1"/>
                </a:solidFill>
                <a:latin typeface="Helvetica"/>
                <a:ea typeface="Verdana" panose="020B0604030504040204" pitchFamily="34" charset="0"/>
                <a:cs typeface="Helvetica"/>
              </a:endParaRPr>
            </a:p>
          </p:txBody>
        </p:sp>
      </p:grpSp>
      <p:grpSp>
        <p:nvGrpSpPr>
          <p:cNvPr id="2" name="Group 1"/>
          <p:cNvGrpSpPr/>
          <p:nvPr/>
        </p:nvGrpSpPr>
        <p:grpSpPr>
          <a:xfrm>
            <a:off x="230871" y="1738238"/>
            <a:ext cx="2410998" cy="1066800"/>
            <a:chOff x="166100" y="2403895"/>
            <a:chExt cx="2410998" cy="1066800"/>
          </a:xfrm>
        </p:grpSpPr>
        <p:sp>
          <p:nvSpPr>
            <p:cNvPr id="47" name="Rounded Rectangle 46"/>
            <p:cNvSpPr/>
            <p:nvPr/>
          </p:nvSpPr>
          <p:spPr>
            <a:xfrm>
              <a:off x="398095" y="2403895"/>
              <a:ext cx="1947009" cy="1066800"/>
            </a:xfrm>
            <a:prstGeom prst="roundRect">
              <a:avLst/>
            </a:prstGeom>
            <a:solidFill>
              <a:schemeClr val="bg1">
                <a:lumMod val="95000"/>
              </a:schemeClr>
            </a:solidFill>
            <a:ln w="25400">
              <a:solidFill>
                <a:srgbClr val="66B3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4" name="Rectangle 1026"/>
            <p:cNvSpPr txBox="1">
              <a:spLocks noChangeArrowheads="1"/>
            </p:cNvSpPr>
            <p:nvPr/>
          </p:nvSpPr>
          <p:spPr bwMode="auto">
            <a:xfrm>
              <a:off x="166100" y="2475630"/>
              <a:ext cx="241099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spAutoFit/>
            </a:bodyPr>
            <a:lstStyle>
              <a:lvl1pPr marL="342900" indent="-342900" algn="l" rtl="0" eaLnBrk="0" fontAlgn="base" hangingPunct="0">
                <a:spcBef>
                  <a:spcPct val="20000"/>
                </a:spcBef>
                <a:spcAft>
                  <a:spcPct val="0"/>
                </a:spcAft>
                <a:buClr>
                  <a:srgbClr val="003598"/>
                </a:buClr>
                <a:buSzPct val="75000"/>
                <a:buFont typeface="Wingdings" pitchFamily="2" charset="2"/>
                <a:buChar char="n"/>
                <a:defRPr sz="2400">
                  <a:solidFill>
                    <a:srgbClr val="000000"/>
                  </a:solidFill>
                  <a:latin typeface="Arial" pitchFamily="34" charset="0"/>
                  <a:ea typeface="+mn-ea"/>
                  <a:cs typeface="+mn-cs"/>
                </a:defRPr>
              </a:lvl1pPr>
              <a:lvl2pPr marL="742950" indent="-285750" algn="l" rtl="0" eaLnBrk="0" fontAlgn="base" hangingPunct="0">
                <a:spcBef>
                  <a:spcPct val="20000"/>
                </a:spcBef>
                <a:spcAft>
                  <a:spcPct val="0"/>
                </a:spcAft>
                <a:buClr>
                  <a:schemeClr val="tx1"/>
                </a:buClr>
                <a:buSzPct val="75000"/>
                <a:buFont typeface="Wingdings" pitchFamily="2" charset="2"/>
                <a:buChar char="n"/>
                <a:defRPr sz="2400">
                  <a:solidFill>
                    <a:srgbClr val="000000"/>
                  </a:solidFill>
                  <a:latin typeface="Arial" pitchFamily="34" charset="0"/>
                </a:defRPr>
              </a:lvl2pPr>
              <a:lvl3pPr marL="1143000" indent="-228600" algn="l" rtl="0" eaLnBrk="0" fontAlgn="base" hangingPunct="0">
                <a:spcBef>
                  <a:spcPct val="20000"/>
                </a:spcBef>
                <a:spcAft>
                  <a:spcPct val="0"/>
                </a:spcAft>
                <a:buClr>
                  <a:schemeClr val="tx1"/>
                </a:buClr>
                <a:buSzPct val="75000"/>
                <a:buFont typeface="Wingdings" pitchFamily="2" charset="2"/>
                <a:buChar char="n"/>
                <a:defRPr sz="2000">
                  <a:solidFill>
                    <a:srgbClr val="000000"/>
                  </a:solidFill>
                  <a:latin typeface="Arial" pitchFamily="34" charset="0"/>
                </a:defRPr>
              </a:lvl3pPr>
              <a:lvl4pPr marL="1600200" indent="-228600" algn="l" rtl="0" eaLnBrk="0" fontAlgn="base" hangingPunct="0">
                <a:spcBef>
                  <a:spcPct val="20000"/>
                </a:spcBef>
                <a:spcAft>
                  <a:spcPct val="0"/>
                </a:spcAft>
                <a:buClr>
                  <a:schemeClr val="tx1"/>
                </a:buClr>
                <a:buSzPct val="75000"/>
                <a:buFont typeface="Wingdings" pitchFamily="2" charset="2"/>
                <a:buChar char="n"/>
                <a:defRPr>
                  <a:solidFill>
                    <a:srgbClr val="000000"/>
                  </a:solidFill>
                  <a:latin typeface="Arial" pitchFamily="34" charset="0"/>
                </a:defRPr>
              </a:lvl4pPr>
              <a:lvl5pPr marL="2057400" indent="-228600" algn="l" rtl="0" eaLnBrk="0" fontAlgn="base" hangingPunct="0">
                <a:spcBef>
                  <a:spcPct val="20000"/>
                </a:spcBef>
                <a:spcAft>
                  <a:spcPct val="0"/>
                </a:spcAft>
                <a:buClr>
                  <a:schemeClr val="tx1"/>
                </a:buClr>
                <a:buSzPct val="75000"/>
                <a:buFont typeface="Wingdings" pitchFamily="2" charset="2"/>
                <a:buChar char="n"/>
                <a:defRPr>
                  <a:solidFill>
                    <a:srgbClr val="000000"/>
                  </a:solidFill>
                  <a:latin typeface="Arial" pitchFamily="34" charset="0"/>
                </a:defRPr>
              </a:lvl5pPr>
              <a:lvl6pPr marL="25146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n"/>
                <a:defRPr>
                  <a:solidFill>
                    <a:srgbClr val="000000"/>
                  </a:solidFill>
                  <a:latin typeface="+mn-lt"/>
                </a:defRPr>
              </a:lvl9pPr>
            </a:lstStyle>
            <a:p>
              <a:pPr marL="0" lvl="1" indent="0" algn="ctr">
                <a:lnSpc>
                  <a:spcPct val="90000"/>
                </a:lnSpc>
                <a:buClr>
                  <a:srgbClr val="003598"/>
                </a:buClr>
                <a:buSzPct val="100000"/>
                <a:buNone/>
              </a:pPr>
              <a:r>
                <a:rPr lang="en-US" sz="2000" dirty="0">
                  <a:solidFill>
                    <a:schemeClr val="tx1"/>
                  </a:solidFill>
                  <a:latin typeface="Helvetica"/>
                  <a:ea typeface="Verdana" panose="020B0604030504040204" pitchFamily="34" charset="0"/>
                  <a:cs typeface="Helvetica"/>
                </a:rPr>
                <a:t>Network of </a:t>
              </a:r>
              <a:br>
                <a:rPr lang="en-US" sz="2000" dirty="0">
                  <a:solidFill>
                    <a:schemeClr val="tx1"/>
                  </a:solidFill>
                  <a:latin typeface="Helvetica"/>
                  <a:ea typeface="Verdana" panose="020B0604030504040204" pitchFamily="34" charset="0"/>
                  <a:cs typeface="Helvetica"/>
                </a:rPr>
              </a:br>
              <a:r>
                <a:rPr lang="en-US" sz="2000" dirty="0">
                  <a:solidFill>
                    <a:schemeClr val="tx1"/>
                  </a:solidFill>
                  <a:latin typeface="Helvetica"/>
                  <a:ea typeface="Verdana" panose="020B0604030504040204" pitchFamily="34" charset="0"/>
                  <a:cs typeface="Helvetica"/>
                </a:rPr>
                <a:t>Programs &amp; Resources</a:t>
              </a:r>
            </a:p>
          </p:txBody>
        </p:sp>
      </p:grpSp>
    </p:spTree>
    <p:extLst>
      <p:ext uri="{BB962C8B-B14F-4D97-AF65-F5344CB8AC3E}">
        <p14:creationId xmlns:p14="http://schemas.microsoft.com/office/powerpoint/2010/main" val="760235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8" name="Group 17"/>
          <p:cNvGrpSpPr/>
          <p:nvPr/>
        </p:nvGrpSpPr>
        <p:grpSpPr>
          <a:xfrm>
            <a:off x="6324600" y="3352800"/>
            <a:ext cx="2514600" cy="2197100"/>
            <a:chOff x="6096000" y="2849144"/>
            <a:chExt cx="2514600" cy="2197100"/>
          </a:xfrm>
          <a:solidFill>
            <a:srgbClr val="4DC9EE"/>
          </a:solidFill>
        </p:grpSpPr>
        <p:sp>
          <p:nvSpPr>
            <p:cNvPr id="9" name="Flowchart: Connector 8"/>
            <p:cNvSpPr/>
            <p:nvPr/>
          </p:nvSpPr>
          <p:spPr>
            <a:xfrm>
              <a:off x="6096000" y="2849144"/>
              <a:ext cx="2514600" cy="21971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86500" y="3686084"/>
              <a:ext cx="2133600" cy="507831"/>
            </a:xfrm>
            <a:prstGeom prst="rect">
              <a:avLst/>
            </a:prstGeom>
            <a:grpFill/>
            <a:ln>
              <a:noFill/>
            </a:ln>
          </p:spPr>
          <p:txBody>
            <a:bodyPr wrap="square" rtlCol="0">
              <a:spAutoFit/>
            </a:bodyPr>
            <a:lstStyle/>
            <a:p>
              <a:pPr algn="ctr"/>
              <a:r>
                <a:rPr lang="en-US" sz="2700" dirty="0" smtClean="0">
                  <a:latin typeface="Helvetica"/>
                  <a:cs typeface="Helvetica"/>
                </a:rPr>
                <a:t>Participation</a:t>
              </a:r>
              <a:endParaRPr lang="en-US" sz="2700" dirty="0">
                <a:latin typeface="Helvetica"/>
                <a:cs typeface="Helvetica"/>
              </a:endParaRPr>
            </a:p>
          </p:txBody>
        </p:sp>
      </p:grpSp>
      <p:cxnSp>
        <p:nvCxnSpPr>
          <p:cNvPr id="16" name="Straight Arrow Connector 15"/>
          <p:cNvCxnSpPr/>
          <p:nvPr/>
        </p:nvCxnSpPr>
        <p:spPr>
          <a:xfrm flipV="1">
            <a:off x="5181600" y="4495800"/>
            <a:ext cx="1219200" cy="381000"/>
          </a:xfrm>
          <a:prstGeom prst="straightConnector1">
            <a:avLst/>
          </a:prstGeom>
          <a:ln w="69850" cap="sq" cmpd="thickThin">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200400" y="4114800"/>
            <a:ext cx="1981200" cy="1828800"/>
            <a:chOff x="3276600" y="3733800"/>
            <a:chExt cx="1981200" cy="1828800"/>
          </a:xfrm>
          <a:solidFill>
            <a:srgbClr val="4DC9EE"/>
          </a:solidFill>
        </p:grpSpPr>
        <p:sp>
          <p:nvSpPr>
            <p:cNvPr id="8" name="Flowchart: Connector 7"/>
            <p:cNvSpPr/>
            <p:nvPr/>
          </p:nvSpPr>
          <p:spPr>
            <a:xfrm>
              <a:off x="3276600" y="3733800"/>
              <a:ext cx="1981200" cy="18288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90900" y="4448145"/>
              <a:ext cx="1752600" cy="461665"/>
            </a:xfrm>
            <a:prstGeom prst="rect">
              <a:avLst/>
            </a:prstGeom>
            <a:grpFill/>
            <a:ln>
              <a:noFill/>
            </a:ln>
          </p:spPr>
          <p:txBody>
            <a:bodyPr wrap="square" rtlCol="0">
              <a:spAutoFit/>
            </a:bodyPr>
            <a:lstStyle/>
            <a:p>
              <a:pPr algn="ctr"/>
              <a:r>
                <a:rPr lang="en-US" sz="2400" dirty="0" smtClean="0">
                  <a:latin typeface="Helvetica"/>
                  <a:cs typeface="Helvetica"/>
                </a:rPr>
                <a:t>Enrollment</a:t>
              </a:r>
              <a:endParaRPr lang="en-US" sz="2400" dirty="0">
                <a:latin typeface="Helvetica"/>
                <a:cs typeface="Helvetica"/>
              </a:endParaRPr>
            </a:p>
          </p:txBody>
        </p:sp>
      </p:grpSp>
      <p:cxnSp>
        <p:nvCxnSpPr>
          <p:cNvPr id="10" name="Straight Arrow Connector 9"/>
          <p:cNvCxnSpPr/>
          <p:nvPr/>
        </p:nvCxnSpPr>
        <p:spPr>
          <a:xfrm flipV="1">
            <a:off x="1981200" y="5257800"/>
            <a:ext cx="1295400" cy="457200"/>
          </a:xfrm>
          <a:prstGeom prst="straightConnector1">
            <a:avLst/>
          </a:prstGeom>
          <a:ln w="69850" cap="sq" cmpd="thickThin">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33400" y="2667000"/>
            <a:ext cx="8001000" cy="1200328"/>
          </a:xfrm>
          <a:prstGeom prst="rect">
            <a:avLst/>
          </a:prstGeom>
        </p:spPr>
        <p:txBody>
          <a:bodyPr wrap="square">
            <a:spAutoFit/>
          </a:bodyPr>
          <a:lstStyle/>
          <a:p>
            <a:pPr marL="0" indent="0" algn="ctr">
              <a:buFont typeface="Arial" pitchFamily="34" charset="0"/>
              <a:buNone/>
            </a:pPr>
            <a:r>
              <a:rPr lang="en-US" sz="2400" dirty="0" smtClean="0">
                <a:latin typeface="Helvetica" panose="020B0604020202020204" pitchFamily="34" charset="0"/>
                <a:ea typeface="Verdana" panose="020B0604030504040204" pitchFamily="34" charset="0"/>
                <a:cs typeface="Helvetica" panose="020B0604020202020204" pitchFamily="34" charset="0"/>
              </a:rPr>
              <a:t>Identification</a:t>
            </a:r>
            <a:r>
              <a:rPr lang="en-US" sz="2400" dirty="0">
                <a:latin typeface="Helvetica" panose="020B0604020202020204" pitchFamily="34" charset="0"/>
                <a:ea typeface="Verdana" panose="020B0604030504040204" pitchFamily="34" charset="0"/>
                <a:cs typeface="Helvetica" panose="020B0604020202020204" pitchFamily="34" charset="0"/>
              </a:rPr>
              <a:t>, academic challenge, </a:t>
            </a:r>
            <a:endParaRPr lang="en-US" sz="2400" dirty="0" smtClean="0">
              <a:latin typeface="Helvetica" panose="020B0604020202020204" pitchFamily="34" charset="0"/>
              <a:ea typeface="Verdana" panose="020B0604030504040204" pitchFamily="34" charset="0"/>
              <a:cs typeface="Helvetica" panose="020B0604020202020204" pitchFamily="34" charset="0"/>
            </a:endParaRPr>
          </a:p>
          <a:p>
            <a:pPr marL="0" indent="0" algn="ctr">
              <a:buFont typeface="Arial" pitchFamily="34" charset="0"/>
              <a:buNone/>
            </a:pPr>
            <a:r>
              <a:rPr lang="en-US" sz="2400" dirty="0" smtClean="0">
                <a:latin typeface="Helvetica" panose="020B0604020202020204" pitchFamily="34" charset="0"/>
                <a:ea typeface="Verdana" panose="020B0604030504040204" pitchFamily="34" charset="0"/>
                <a:cs typeface="Helvetica" panose="020B0604020202020204" pitchFamily="34" charset="0"/>
              </a:rPr>
              <a:t>and </a:t>
            </a:r>
            <a:r>
              <a:rPr lang="en-US" sz="2400" dirty="0">
                <a:latin typeface="Helvetica" panose="020B0604020202020204" pitchFamily="34" charset="0"/>
                <a:ea typeface="Verdana" panose="020B0604030504040204" pitchFamily="34" charset="0"/>
                <a:cs typeface="Helvetica" panose="020B0604020202020204" pitchFamily="34" charset="0"/>
              </a:rPr>
              <a:t>peer </a:t>
            </a:r>
            <a:r>
              <a:rPr lang="en-US" sz="2400" dirty="0" smtClean="0">
                <a:latin typeface="Helvetica" panose="020B0604020202020204" pitchFamily="34" charset="0"/>
                <a:ea typeface="Verdana" panose="020B0604030504040204" pitchFamily="34" charset="0"/>
                <a:cs typeface="Helvetica" panose="020B0604020202020204" pitchFamily="34" charset="0"/>
              </a:rPr>
              <a:t>interaction</a:t>
            </a:r>
            <a:br>
              <a:rPr lang="en-US" sz="2400" dirty="0" smtClean="0">
                <a:latin typeface="Helvetica" panose="020B0604020202020204" pitchFamily="34" charset="0"/>
                <a:ea typeface="Verdana" panose="020B0604030504040204" pitchFamily="34" charset="0"/>
                <a:cs typeface="Helvetica" panose="020B0604020202020204" pitchFamily="34" charset="0"/>
              </a:rPr>
            </a:br>
            <a:r>
              <a:rPr lang="en-US" sz="2400" dirty="0" smtClean="0">
                <a:latin typeface="Helvetica" panose="020B0604020202020204" pitchFamily="34" charset="0"/>
                <a:ea typeface="Verdana" panose="020B0604030504040204" pitchFamily="34" charset="0"/>
                <a:cs typeface="Helvetica" panose="020B0604020202020204" pitchFamily="34" charset="0"/>
              </a:rPr>
              <a:t>through resources and programming</a:t>
            </a:r>
            <a:endParaRPr lang="en-US" sz="2400" dirty="0">
              <a:latin typeface="Helvetica" panose="020B0604020202020204" pitchFamily="34" charset="0"/>
              <a:ea typeface="Verdana" panose="020B0604030504040204" pitchFamily="34" charset="0"/>
              <a:cs typeface="Helvetica" panose="020B0604020202020204" pitchFamily="34" charset="0"/>
            </a:endParaRPr>
          </a:p>
        </p:txBody>
      </p:sp>
      <p:grpSp>
        <p:nvGrpSpPr>
          <p:cNvPr id="15" name="Group 14"/>
          <p:cNvGrpSpPr/>
          <p:nvPr/>
        </p:nvGrpSpPr>
        <p:grpSpPr>
          <a:xfrm>
            <a:off x="290872" y="5029200"/>
            <a:ext cx="1752600" cy="1600200"/>
            <a:chOff x="595672" y="4450377"/>
            <a:chExt cx="1752600" cy="1600200"/>
          </a:xfrm>
          <a:solidFill>
            <a:srgbClr val="4DC9EE"/>
          </a:solidFill>
        </p:grpSpPr>
        <p:sp>
          <p:nvSpPr>
            <p:cNvPr id="3" name="Flowchart: Connector 2"/>
            <p:cNvSpPr/>
            <p:nvPr/>
          </p:nvSpPr>
          <p:spPr>
            <a:xfrm>
              <a:off x="609600" y="4450377"/>
              <a:ext cx="1676400" cy="16002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5672" y="5037888"/>
              <a:ext cx="1752600" cy="400110"/>
            </a:xfrm>
            <a:prstGeom prst="rect">
              <a:avLst/>
            </a:prstGeom>
            <a:noFill/>
            <a:ln>
              <a:noFill/>
            </a:ln>
          </p:spPr>
          <p:txBody>
            <a:bodyPr wrap="square" rtlCol="0">
              <a:spAutoFit/>
            </a:bodyPr>
            <a:lstStyle/>
            <a:p>
              <a:pPr algn="ctr"/>
              <a:r>
                <a:rPr lang="en-US" sz="2000" dirty="0" smtClean="0">
                  <a:latin typeface="Helvetica"/>
                  <a:cs typeface="Helvetica"/>
                </a:rPr>
                <a:t>Identification</a:t>
              </a:r>
              <a:endParaRPr lang="en-US" sz="2000" dirty="0">
                <a:latin typeface="Helvetica"/>
                <a:cs typeface="Helvetica"/>
              </a:endParaRPr>
            </a:p>
          </p:txBody>
        </p:sp>
      </p:grpSp>
      <p:sp>
        <p:nvSpPr>
          <p:cNvPr id="19" name="Rectangle 18"/>
          <p:cNvSpPr/>
          <p:nvPr/>
        </p:nvSpPr>
        <p:spPr>
          <a:xfrm>
            <a:off x="1128256" y="410496"/>
            <a:ext cx="6781800" cy="707886"/>
          </a:xfrm>
          <a:prstGeom prst="rect">
            <a:avLst/>
          </a:prstGeom>
        </p:spPr>
        <p:txBody>
          <a:bodyPr wrap="square">
            <a:spAutoFit/>
          </a:bodyPr>
          <a:lstStyle/>
          <a:p>
            <a:pPr algn="ctr"/>
            <a:r>
              <a:rPr lang="en-US" sz="4000" dirty="0">
                <a:solidFill>
                  <a:srgbClr val="FFFFFF"/>
                </a:solidFill>
                <a:latin typeface="Helvetica Light"/>
                <a:cs typeface="Helvetica Light"/>
              </a:rPr>
              <a:t>Talent </a:t>
            </a:r>
            <a:r>
              <a:rPr lang="en-US" sz="4000" dirty="0" smtClean="0">
                <a:solidFill>
                  <a:srgbClr val="FFFFFF"/>
                </a:solidFill>
                <a:latin typeface="Helvetica Light"/>
                <a:cs typeface="Helvetica Light"/>
              </a:rPr>
              <a:t>Search</a:t>
            </a:r>
            <a:endParaRPr lang="en-US" sz="4000" dirty="0">
              <a:solidFill>
                <a:srgbClr val="FFFFFF"/>
              </a:solidFill>
              <a:latin typeface="Helvetica Light"/>
              <a:cs typeface="Helvetica Light"/>
            </a:endParaRPr>
          </a:p>
        </p:txBody>
      </p:sp>
      <p:sp>
        <p:nvSpPr>
          <p:cNvPr id="21" name="Rounded Rectangle 20"/>
          <p:cNvSpPr/>
          <p:nvPr/>
        </p:nvSpPr>
        <p:spPr>
          <a:xfrm>
            <a:off x="2971800" y="1752600"/>
            <a:ext cx="5943600" cy="578882"/>
          </a:xfrm>
          <a:prstGeom prst="roundRect">
            <a:avLst/>
          </a:prstGeom>
          <a:ln w="28575" cmpd="sng">
            <a:solidFill>
              <a:srgbClr val="FFCC2E"/>
            </a:solidFill>
          </a:ln>
        </p:spPr>
        <p:txBody>
          <a:bodyPr wrap="square">
            <a:spAutoFit/>
          </a:bodyPr>
          <a:lstStyle/>
          <a:p>
            <a:pPr algn="ctr"/>
            <a:r>
              <a:rPr lang="en-US" sz="2800" dirty="0" smtClean="0">
                <a:latin typeface="Helvetica" panose="020B0604020202020204" pitchFamily="34" charset="0"/>
                <a:cs typeface="Helvetica" panose="020B0604020202020204" pitchFamily="34" charset="0"/>
              </a:rPr>
              <a:t>Where </a:t>
            </a:r>
            <a:r>
              <a:rPr lang="en-US" sz="2800" dirty="0">
                <a:latin typeface="Helvetica" panose="020B0604020202020204" pitchFamily="34" charset="0"/>
                <a:cs typeface="Helvetica" panose="020B0604020202020204" pitchFamily="34" charset="0"/>
              </a:rPr>
              <a:t>the TIP experience begins.</a:t>
            </a:r>
          </a:p>
        </p:txBody>
      </p:sp>
    </p:spTree>
    <p:extLst>
      <p:ext uri="{BB962C8B-B14F-4D97-AF65-F5344CB8AC3E}">
        <p14:creationId xmlns:p14="http://schemas.microsoft.com/office/powerpoint/2010/main" val="21231524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idx="1"/>
          </p:nvPr>
        </p:nvSpPr>
        <p:spPr>
          <a:xfrm>
            <a:off x="-76200" y="2057400"/>
            <a:ext cx="5486400" cy="4343400"/>
          </a:xfrm>
        </p:spPr>
        <p:txBody>
          <a:bodyPr>
            <a:normAutofit fontScale="92500" lnSpcReduction="10000"/>
          </a:bodyPr>
          <a:lstStyle/>
          <a:p>
            <a:pPr marL="685800" lvl="1" indent="-228600">
              <a:buSzPct val="100000"/>
              <a:buFont typeface="Arial" panose="020B0604020202020204" pitchFamily="34" charset="0"/>
              <a:buChar char="•"/>
            </a:pPr>
            <a:r>
              <a:rPr lang="en-US" dirty="0" smtClean="0"/>
              <a:t>Current </a:t>
            </a:r>
            <a:r>
              <a:rPr lang="en-US" dirty="0"/>
              <a:t>7</a:t>
            </a:r>
            <a:r>
              <a:rPr lang="en-US" dirty="0" smtClean="0"/>
              <a:t>th graders </a:t>
            </a:r>
            <a:r>
              <a:rPr lang="en-US" dirty="0"/>
              <a:t>(or a current 8th grader who skipped 7th grade)</a:t>
            </a:r>
            <a:endParaRPr lang="en-US" dirty="0" smtClean="0"/>
          </a:p>
          <a:p>
            <a:pPr marL="685800" lvl="1" indent="-228600">
              <a:buSzPct val="100000"/>
              <a:buFont typeface="Arial" panose="020B0604020202020204" pitchFamily="34" charset="0"/>
              <a:buChar char="•"/>
            </a:pPr>
            <a:r>
              <a:rPr lang="en-US" dirty="0" smtClean="0"/>
              <a:t>At or above the 95th </a:t>
            </a:r>
            <a:r>
              <a:rPr lang="en-US" dirty="0"/>
              <a:t>percentile </a:t>
            </a:r>
            <a:r>
              <a:rPr lang="en-US" dirty="0" smtClean="0"/>
              <a:t>in </a:t>
            </a:r>
            <a:r>
              <a:rPr lang="en-US" u="sng" dirty="0"/>
              <a:t>at least one </a:t>
            </a:r>
            <a:r>
              <a:rPr lang="en-US" dirty="0" smtClean="0"/>
              <a:t>qualifying subtest area </a:t>
            </a:r>
          </a:p>
          <a:p>
            <a:pPr marL="685800" lvl="1" indent="-228600">
              <a:buSzPct val="100000"/>
              <a:buFont typeface="Arial" panose="020B0604020202020204" pitchFamily="34" charset="0"/>
              <a:buChar char="•"/>
            </a:pPr>
            <a:r>
              <a:rPr lang="en-US" dirty="0" smtClean="0"/>
              <a:t>Check TIP’s website for acceptable tests and scores</a:t>
            </a:r>
          </a:p>
          <a:p>
            <a:pPr marL="457200" lvl="1" indent="0">
              <a:buSzPct val="100000"/>
              <a:buNone/>
            </a:pPr>
            <a:endParaRPr lang="en-US" dirty="0" smtClean="0">
              <a:hlinkClick r:id="rId3"/>
            </a:endParaRPr>
          </a:p>
          <a:p>
            <a:pPr marL="457200" lvl="1" indent="0">
              <a:buSzPct val="100000"/>
              <a:buNone/>
            </a:pPr>
            <a:r>
              <a:rPr lang="en-US" dirty="0" smtClean="0">
                <a:hlinkClick r:id="rId3"/>
              </a:rPr>
              <a:t>www.tip.duke.edu/7enroll</a:t>
            </a:r>
            <a:r>
              <a:rPr lang="en-US" dirty="0" smtClean="0"/>
              <a:t> </a:t>
            </a:r>
            <a:endParaRPr lang="en-US" dirty="0"/>
          </a:p>
        </p:txBody>
      </p:sp>
      <p:sp>
        <p:nvSpPr>
          <p:cNvPr id="190467" name="Rectangle 3"/>
          <p:cNvSpPr>
            <a:spLocks noChangeArrowheads="1"/>
          </p:cNvSpPr>
          <p:nvPr/>
        </p:nvSpPr>
        <p:spPr bwMode="auto">
          <a:xfrm>
            <a:off x="990600" y="399288"/>
            <a:ext cx="6934200" cy="762000"/>
          </a:xfrm>
          <a:prstGeom prst="rect">
            <a:avLst/>
          </a:prstGeom>
          <a:noFill/>
          <a:ln w="9525">
            <a:noFill/>
            <a:miter lim="800000"/>
            <a:headEnd/>
            <a:tailEnd/>
          </a:ln>
          <a:effectLst/>
        </p:spPr>
        <p:txBody>
          <a:bodyPr lIns="92075" tIns="46038" rIns="92075" bIns="46038" anchor="ctr"/>
          <a:lstStyle/>
          <a:p>
            <a:pPr algn="ctr">
              <a:lnSpc>
                <a:spcPct val="85000"/>
              </a:lnSpc>
            </a:pPr>
            <a:r>
              <a:rPr lang="en-US" sz="4000" dirty="0" smtClean="0">
                <a:solidFill>
                  <a:srgbClr val="FFFFFF"/>
                </a:solidFill>
                <a:latin typeface="Helvetica Light"/>
                <a:cs typeface="Helvetica Light"/>
              </a:rPr>
              <a:t>Eligibility</a:t>
            </a:r>
            <a:endParaRPr lang="en-US" sz="4000" dirty="0">
              <a:solidFill>
                <a:srgbClr val="FFFFFF"/>
              </a:solidFill>
              <a:latin typeface="Helvetica Light"/>
              <a:cs typeface="Helvetica Light"/>
            </a:endParaRPr>
          </a:p>
        </p:txBody>
      </p:sp>
      <p:pic>
        <p:nvPicPr>
          <p:cNvPr id="5" name="Picture 4" descr="IMG_8548 copy.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34000" y="2286000"/>
            <a:ext cx="3180080" cy="2590800"/>
          </a:xfrm>
          <a:prstGeom prst="rect">
            <a:avLst/>
          </a:prstGeom>
        </p:spPr>
      </p:pic>
    </p:spTree>
    <p:extLst>
      <p:ext uri="{BB962C8B-B14F-4D97-AF65-F5344CB8AC3E}">
        <p14:creationId xmlns:p14="http://schemas.microsoft.com/office/powerpoint/2010/main" val="907436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0" y="381000"/>
            <a:ext cx="6400800" cy="762000"/>
          </a:xfrm>
          <a:ln>
            <a:noFill/>
          </a:ln>
        </p:spPr>
        <p:txBody>
          <a:bodyPr>
            <a:normAutofit fontScale="90000"/>
          </a:bodyPr>
          <a:lstStyle/>
          <a:p>
            <a:pPr algn="l" eaLnBrk="1" hangingPunct="1"/>
            <a:r>
              <a:rPr lang="en-US" dirty="0">
                <a:solidFill>
                  <a:srgbClr val="FFFFFF"/>
                </a:solidFill>
              </a:rPr>
              <a:t>Participation is Rewarding</a:t>
            </a:r>
            <a:r>
              <a:rPr lang="en-US" dirty="0" smtClean="0">
                <a:solidFill>
                  <a:srgbClr val="FFFFFF"/>
                </a:solidFill>
              </a:rPr>
              <a:t>!</a:t>
            </a:r>
          </a:p>
        </p:txBody>
      </p:sp>
      <p:sp>
        <p:nvSpPr>
          <p:cNvPr id="3" name="Content Placeholder 2"/>
          <p:cNvSpPr>
            <a:spLocks noGrp="1"/>
          </p:cNvSpPr>
          <p:nvPr>
            <p:ph idx="1"/>
          </p:nvPr>
        </p:nvSpPr>
        <p:spPr>
          <a:xfrm>
            <a:off x="4572000" y="2209800"/>
            <a:ext cx="4114800" cy="3962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28600" indent="-225425">
              <a:spcAft>
                <a:spcPts val="0"/>
              </a:spcAft>
            </a:pPr>
            <a:r>
              <a:rPr lang="en-US" sz="2200" dirty="0"/>
              <a:t>Special motivation to focus on academic achievement and </a:t>
            </a:r>
            <a:r>
              <a:rPr lang="en-US" sz="2200" dirty="0" smtClean="0"/>
              <a:t>self-challenge</a:t>
            </a:r>
            <a:endParaRPr lang="en-US" sz="2200" dirty="0"/>
          </a:p>
          <a:p>
            <a:pPr marL="228600" indent="-225425">
              <a:spcAft>
                <a:spcPts val="0"/>
              </a:spcAft>
            </a:pPr>
            <a:r>
              <a:rPr lang="en-US" sz="2200" dirty="0"/>
              <a:t>Interact with </a:t>
            </a:r>
            <a:r>
              <a:rPr lang="en-US" sz="2200" dirty="0" smtClean="0"/>
              <a:t>academic </a:t>
            </a:r>
            <a:r>
              <a:rPr lang="en-US" sz="2200" dirty="0"/>
              <a:t>peers</a:t>
            </a:r>
          </a:p>
          <a:p>
            <a:pPr marL="228600" indent="-225425">
              <a:spcAft>
                <a:spcPts val="0"/>
              </a:spcAft>
            </a:pPr>
            <a:r>
              <a:rPr lang="en-US" sz="2200" dirty="0"/>
              <a:t>Access an array of opportunities and </a:t>
            </a:r>
            <a:r>
              <a:rPr lang="en-US" sz="2200" dirty="0" smtClean="0"/>
              <a:t>resources</a:t>
            </a:r>
          </a:p>
          <a:p>
            <a:pPr marL="228600" indent="-225425">
              <a:spcAft>
                <a:spcPts val="0"/>
              </a:spcAft>
            </a:pPr>
            <a:r>
              <a:rPr lang="en-US" sz="2200" dirty="0" smtClean="0"/>
              <a:t>Assess intellectual abilities through above-level testing and assessment</a:t>
            </a:r>
            <a:endParaRPr lang="en-US" dirty="0"/>
          </a:p>
        </p:txBody>
      </p:sp>
      <p:pic>
        <p:nvPicPr>
          <p:cNvPr id="5" name="Picture 4" descr="IMG_9432.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5800" y="1600200"/>
            <a:ext cx="3543300" cy="2362200"/>
          </a:xfrm>
          <a:prstGeom prst="rect">
            <a:avLst/>
          </a:prstGeom>
        </p:spPr>
      </p:pic>
      <p:pic>
        <p:nvPicPr>
          <p:cNvPr id="6" name="Picture 5" descr="IMG_9021 copy.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 y="4038600"/>
            <a:ext cx="3543300" cy="2362200"/>
          </a:xfrm>
          <a:prstGeom prst="rect">
            <a:avLst/>
          </a:prstGeom>
        </p:spPr>
      </p:pic>
    </p:spTree>
    <p:extLst>
      <p:ext uri="{BB962C8B-B14F-4D97-AF65-F5344CB8AC3E}">
        <p14:creationId xmlns:p14="http://schemas.microsoft.com/office/powerpoint/2010/main" val="419253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8200" y="246888"/>
            <a:ext cx="7086600" cy="990600"/>
          </a:xfrm>
        </p:spPr>
        <p:txBody>
          <a:bodyPr>
            <a:normAutofit/>
          </a:bodyPr>
          <a:lstStyle/>
          <a:p>
            <a:pPr eaLnBrk="1" hangingPunct="1"/>
            <a:r>
              <a:rPr lang="en-US" sz="4000" dirty="0" smtClean="0"/>
              <a:t>Above-Level Testing</a:t>
            </a:r>
          </a:p>
        </p:txBody>
      </p:sp>
      <p:sp>
        <p:nvSpPr>
          <p:cNvPr id="313347" name="Rectangle 3"/>
          <p:cNvSpPr>
            <a:spLocks noGrp="1" noChangeArrowheads="1"/>
          </p:cNvSpPr>
          <p:nvPr>
            <p:ph type="body" idx="1"/>
          </p:nvPr>
        </p:nvSpPr>
        <p:spPr>
          <a:xfrm>
            <a:off x="1143000" y="1828800"/>
            <a:ext cx="6781800" cy="2209800"/>
          </a:xfrm>
        </p:spPr>
        <p:txBody>
          <a:bodyPr>
            <a:normAutofit/>
          </a:bodyPr>
          <a:lstStyle/>
          <a:p>
            <a:pPr marL="0" indent="0">
              <a:buNone/>
            </a:pPr>
            <a:r>
              <a:rPr lang="en-US" sz="2400" b="1" dirty="0" smtClean="0"/>
              <a:t>Taking the ACT or SAT as a 7th grader </a:t>
            </a:r>
            <a:r>
              <a:rPr lang="en-US" sz="2400" b="1" dirty="0"/>
              <a:t>	</a:t>
            </a:r>
            <a:endParaRPr lang="en-US" sz="2400" b="1" dirty="0" smtClean="0"/>
          </a:p>
          <a:p>
            <a:pPr marL="228600" indent="-228600"/>
            <a:r>
              <a:rPr lang="en-US" sz="2400" dirty="0"/>
              <a:t>I</a:t>
            </a:r>
            <a:r>
              <a:rPr lang="en-US" sz="2400" dirty="0" smtClean="0"/>
              <a:t>nvaluable knowledge and experience</a:t>
            </a:r>
          </a:p>
          <a:p>
            <a:pPr marL="228600" indent="-228600"/>
            <a:r>
              <a:rPr lang="en-US" sz="2400" dirty="0" smtClean="0"/>
              <a:t>Gain insight into academic abilities</a:t>
            </a:r>
          </a:p>
          <a:p>
            <a:pPr marL="228600" indent="-228600"/>
            <a:r>
              <a:rPr lang="en-US" sz="2400" dirty="0"/>
              <a:t>P</a:t>
            </a:r>
            <a:r>
              <a:rPr lang="en-US" sz="2400" dirty="0" smtClean="0"/>
              <a:t>review the same test taken during the college admissions process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343400"/>
            <a:ext cx="3124200" cy="14668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529138"/>
            <a:ext cx="4076700" cy="1095375"/>
          </a:xfrm>
          <a:prstGeom prst="rect">
            <a:avLst/>
          </a:prstGeom>
        </p:spPr>
      </p:pic>
    </p:spTree>
    <p:extLst>
      <p:ext uri="{BB962C8B-B14F-4D97-AF65-F5344CB8AC3E}">
        <p14:creationId xmlns:p14="http://schemas.microsoft.com/office/powerpoint/2010/main" val="367137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7616</TotalTime>
  <Words>2743</Words>
  <Application>Microsoft Office PowerPoint</Application>
  <PresentationFormat>On-screen Show (4:3)</PresentationFormat>
  <Paragraphs>287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Welcome! ¡Bienvenidos!</vt:lpstr>
      <vt:lpstr>PowerPoint Presentation</vt:lpstr>
      <vt:lpstr>"Everybody around me was somehow able to take nerd camp and turn it into the best three weeks of our lives."</vt:lpstr>
      <vt:lpstr>Together we serve. </vt:lpstr>
      <vt:lpstr>PowerPoint Presentation</vt:lpstr>
      <vt:lpstr>PowerPoint Presentation</vt:lpstr>
      <vt:lpstr>PowerPoint Presentation</vt:lpstr>
      <vt:lpstr>Participation is Rewarding!</vt:lpstr>
      <vt:lpstr>Above-Level Testing</vt:lpstr>
      <vt:lpstr>Above-Level Testing: ACT vs. SAT</vt:lpstr>
      <vt:lpstr>PowerPoint Presentation</vt:lpstr>
      <vt:lpstr>Recognition</vt:lpstr>
      <vt:lpstr>Helpful Resources</vt:lpstr>
      <vt:lpstr>PowerPoint Presentation</vt:lpstr>
      <vt:lpstr>Helpful Resources</vt:lpstr>
      <vt:lpstr>The Princeton Review  through Duke TIP</vt:lpstr>
      <vt:lpstr>Enrollment is Easy</vt:lpstr>
      <vt:lpstr>Financial Aid</vt:lpstr>
      <vt:lpstr>Educational Programs</vt:lpstr>
      <vt:lpstr>Scholar Weekends</vt:lpstr>
      <vt:lpstr>Distance Learning:  eStudies</vt:lpstr>
      <vt:lpstr>Summer Studies</vt:lpstr>
      <vt:lpstr>Summer Studies:  Experience</vt:lpstr>
      <vt:lpstr>PowerPoint Presentation</vt:lpstr>
      <vt:lpstr>Field Studies</vt:lpstr>
      <vt:lpstr>Rosetta Stone® </vt:lpstr>
      <vt:lpstr>Independent Learning</vt:lpstr>
      <vt:lpstr>Partnerships:  Young Scholars Program</vt:lpstr>
      <vt:lpstr>www.tip.duke.edu</vt:lpstr>
      <vt:lpstr>  “TIPsters are a special, unique brand of student and give me renewed hope for the future. I cannot say enough about how much the program has meant to both of my children.”                 TIP Parent </vt:lpstr>
      <vt:lpstr>PowerPoint Presentation</vt:lpstr>
    </vt:vector>
  </TitlesOfParts>
  <Company>Duke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TIP GUEST</dc:creator>
  <cp:lastModifiedBy>DIETRICK, NICHOLAS</cp:lastModifiedBy>
  <cp:revision>176</cp:revision>
  <cp:lastPrinted>2014-08-05T15:09:35Z</cp:lastPrinted>
  <dcterms:created xsi:type="dcterms:W3CDTF">2014-06-19T15:31:48Z</dcterms:created>
  <dcterms:modified xsi:type="dcterms:W3CDTF">2015-09-18T21:01:22Z</dcterms:modified>
</cp:coreProperties>
</file>